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4"/>
  </p:notesMasterIdLst>
  <p:sldIdLst>
    <p:sldId id="960" r:id="rId5"/>
    <p:sldId id="981" r:id="rId6"/>
    <p:sldId id="979" r:id="rId7"/>
    <p:sldId id="1003" r:id="rId8"/>
    <p:sldId id="982" r:id="rId9"/>
    <p:sldId id="993" r:id="rId10"/>
    <p:sldId id="984" r:id="rId11"/>
    <p:sldId id="992" r:id="rId12"/>
    <p:sldId id="995" r:id="rId13"/>
    <p:sldId id="988" r:id="rId14"/>
    <p:sldId id="1004" r:id="rId15"/>
    <p:sldId id="994" r:id="rId16"/>
    <p:sldId id="996" r:id="rId17"/>
    <p:sldId id="989" r:id="rId18"/>
    <p:sldId id="985" r:id="rId19"/>
    <p:sldId id="997" r:id="rId20"/>
    <p:sldId id="983" r:id="rId21"/>
    <p:sldId id="998" r:id="rId22"/>
    <p:sldId id="999" r:id="rId23"/>
    <p:sldId id="990" r:id="rId24"/>
    <p:sldId id="1002" r:id="rId25"/>
    <p:sldId id="972" r:id="rId26"/>
    <p:sldId id="1000" r:id="rId27"/>
    <p:sldId id="987" r:id="rId28"/>
    <p:sldId id="1001" r:id="rId29"/>
    <p:sldId id="991" r:id="rId30"/>
    <p:sldId id="958" r:id="rId31"/>
    <p:sldId id="1005" r:id="rId32"/>
    <p:sldId id="10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B54A"/>
    <a:srgbClr val="33CBCB"/>
    <a:srgbClr val="045C61"/>
    <a:srgbClr val="182139"/>
    <a:srgbClr val="F23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llemlayout 2 - Marker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emlayout 4 - Markerin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3" autoAdjust="0"/>
    <p:restoredTop sz="95714"/>
  </p:normalViewPr>
  <p:slideViewPr>
    <p:cSldViewPr snapToGrid="0">
      <p:cViewPr varScale="1">
        <p:scale>
          <a:sx n="88" d="100"/>
          <a:sy n="88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E3E47-F7FC-4F62-ABFB-7EE08FDC84C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8F5C53C-37BD-49AA-ACB5-376C42A3E9F6}">
      <dgm:prSet phldrT="[Text]" custT="1"/>
      <dgm:spPr>
        <a:solidFill>
          <a:srgbClr val="00579C"/>
        </a:solidFill>
        <a:effectLst/>
      </dgm:spPr>
      <dgm:t>
        <a:bodyPr/>
        <a:lstStyle/>
        <a:p>
          <a:r>
            <a:rPr lang="de-DE" sz="3200" dirty="0" err="1">
              <a:latin typeface="Bahnschrift" panose="020B0502040204020203" pitchFamily="34" charset="0"/>
            </a:rPr>
            <a:t>formulate</a:t>
          </a:r>
          <a:endParaRPr lang="de-DE" sz="3200" dirty="0">
            <a:latin typeface="Bahnschrift" panose="020B0502040204020203" pitchFamily="34" charset="0"/>
          </a:endParaRPr>
        </a:p>
      </dgm:t>
    </dgm:pt>
    <dgm:pt modelId="{BFF93769-F2D3-4089-BC42-434FD8FEFFD4}" type="parTrans" cxnId="{78DAC6A6-B15A-4BD1-94BE-4218DD5B619D}">
      <dgm:prSet/>
      <dgm:spPr/>
      <dgm:t>
        <a:bodyPr/>
        <a:lstStyle/>
        <a:p>
          <a:endParaRPr lang="de-DE" sz="1600"/>
        </a:p>
      </dgm:t>
    </dgm:pt>
    <dgm:pt modelId="{1B37ECBA-0E4B-4DDF-AE4C-A181440D47FC}" type="sibTrans" cxnId="{78DAC6A6-B15A-4BD1-94BE-4218DD5B619D}">
      <dgm:prSet custT="1"/>
      <dgm:spPr/>
      <dgm:t>
        <a:bodyPr/>
        <a:lstStyle/>
        <a:p>
          <a:endParaRPr lang="de-DE" sz="1600"/>
        </a:p>
      </dgm:t>
    </dgm:pt>
    <dgm:pt modelId="{91371D31-706F-43E7-9497-846B5F4C8A33}">
      <dgm:prSet phldrT="[Text]" custT="1"/>
      <dgm:spPr>
        <a:effectLst/>
      </dgm:spPr>
      <dgm:t>
        <a:bodyPr/>
        <a:lstStyle/>
        <a:p>
          <a:r>
            <a:rPr lang="de-DE" sz="3200" dirty="0" err="1">
              <a:latin typeface="Bahnschrift" panose="020B0502040204020203" pitchFamily="34" charset="0"/>
            </a:rPr>
            <a:t>measure</a:t>
          </a:r>
          <a:endParaRPr lang="de-DE" sz="3200" dirty="0">
            <a:latin typeface="Bahnschrift" panose="020B0502040204020203" pitchFamily="34" charset="0"/>
          </a:endParaRPr>
        </a:p>
      </dgm:t>
    </dgm:pt>
    <dgm:pt modelId="{8745698B-2BE8-4569-AA9B-6D1F264CC7D7}" type="sibTrans" cxnId="{2A9A7ED0-77BE-48EE-B46F-F42379A4161C}">
      <dgm:prSet custT="1"/>
      <dgm:spPr/>
      <dgm:t>
        <a:bodyPr/>
        <a:lstStyle/>
        <a:p>
          <a:endParaRPr lang="de-DE" sz="1600"/>
        </a:p>
      </dgm:t>
    </dgm:pt>
    <dgm:pt modelId="{1F808C31-002A-4A22-9804-A3F756444957}" type="parTrans" cxnId="{2A9A7ED0-77BE-48EE-B46F-F42379A4161C}">
      <dgm:prSet/>
      <dgm:spPr/>
      <dgm:t>
        <a:bodyPr/>
        <a:lstStyle/>
        <a:p>
          <a:endParaRPr lang="de-DE" sz="1600"/>
        </a:p>
      </dgm:t>
    </dgm:pt>
    <dgm:pt modelId="{F3C9154E-C1D0-4CD8-A1C3-F0E18FF723DC}" type="pres">
      <dgm:prSet presAssocID="{B0BE3E47-F7FC-4F62-ABFB-7EE08FDC84C5}" presName="linearFlow" presStyleCnt="0">
        <dgm:presLayoutVars>
          <dgm:resizeHandles val="exact"/>
        </dgm:presLayoutVars>
      </dgm:prSet>
      <dgm:spPr/>
    </dgm:pt>
    <dgm:pt modelId="{DD1F2B3B-1E60-4467-B68A-FE42FAB77AF0}" type="pres">
      <dgm:prSet presAssocID="{68F5C53C-37BD-49AA-ACB5-376C42A3E9F6}" presName="node" presStyleLbl="node1" presStyleIdx="0" presStyleCnt="2" custScaleY="26908" custLinFactX="-4690" custLinFactNeighborX="-100000" custLinFactNeighborY="2536">
        <dgm:presLayoutVars>
          <dgm:bulletEnabled val="1"/>
        </dgm:presLayoutVars>
      </dgm:prSet>
      <dgm:spPr/>
    </dgm:pt>
    <dgm:pt modelId="{83899FFC-C487-421D-8A72-DEBEE21C0D9F}" type="pres">
      <dgm:prSet presAssocID="{1B37ECBA-0E4B-4DDF-AE4C-A181440D47FC}" presName="sibTrans" presStyleLbl="sibTrans2D1" presStyleIdx="0" presStyleCnt="1" custScaleY="40019"/>
      <dgm:spPr/>
    </dgm:pt>
    <dgm:pt modelId="{4DD21325-E51D-4BD0-984F-5C52F09EF81B}" type="pres">
      <dgm:prSet presAssocID="{1B37ECBA-0E4B-4DDF-AE4C-A181440D47FC}" presName="connectorText" presStyleLbl="sibTrans2D1" presStyleIdx="0" presStyleCnt="1"/>
      <dgm:spPr/>
    </dgm:pt>
    <dgm:pt modelId="{34B0729F-D9D3-47A8-867D-E5769703E087}" type="pres">
      <dgm:prSet presAssocID="{91371D31-706F-43E7-9497-846B5F4C8A33}" presName="node" presStyleLbl="node1" presStyleIdx="1" presStyleCnt="2" custScaleY="25026">
        <dgm:presLayoutVars>
          <dgm:bulletEnabled val="1"/>
        </dgm:presLayoutVars>
      </dgm:prSet>
      <dgm:spPr/>
    </dgm:pt>
  </dgm:ptLst>
  <dgm:cxnLst>
    <dgm:cxn modelId="{A922A21C-C3B1-4788-876F-366E51DDF008}" type="presOf" srcId="{1B37ECBA-0E4B-4DDF-AE4C-A181440D47FC}" destId="{83899FFC-C487-421D-8A72-DEBEE21C0D9F}" srcOrd="0" destOrd="0" presId="urn:microsoft.com/office/officeart/2005/8/layout/process2"/>
    <dgm:cxn modelId="{DF56D431-9BC0-4A24-8C4F-5F9D629F8BD0}" type="presOf" srcId="{1B37ECBA-0E4B-4DDF-AE4C-A181440D47FC}" destId="{4DD21325-E51D-4BD0-984F-5C52F09EF81B}" srcOrd="1" destOrd="0" presId="urn:microsoft.com/office/officeart/2005/8/layout/process2"/>
    <dgm:cxn modelId="{F0A27643-81C7-4809-8F0A-9B51DE007E45}" type="presOf" srcId="{B0BE3E47-F7FC-4F62-ABFB-7EE08FDC84C5}" destId="{F3C9154E-C1D0-4CD8-A1C3-F0E18FF723DC}" srcOrd="0" destOrd="0" presId="urn:microsoft.com/office/officeart/2005/8/layout/process2"/>
    <dgm:cxn modelId="{CEDA4D4D-CCEA-46E7-AC1A-CA1A2CE70481}" type="presOf" srcId="{68F5C53C-37BD-49AA-ACB5-376C42A3E9F6}" destId="{DD1F2B3B-1E60-4467-B68A-FE42FAB77AF0}" srcOrd="0" destOrd="0" presId="urn:microsoft.com/office/officeart/2005/8/layout/process2"/>
    <dgm:cxn modelId="{78DAC6A6-B15A-4BD1-94BE-4218DD5B619D}" srcId="{B0BE3E47-F7FC-4F62-ABFB-7EE08FDC84C5}" destId="{68F5C53C-37BD-49AA-ACB5-376C42A3E9F6}" srcOrd="0" destOrd="0" parTransId="{BFF93769-F2D3-4089-BC42-434FD8FEFFD4}" sibTransId="{1B37ECBA-0E4B-4DDF-AE4C-A181440D47FC}"/>
    <dgm:cxn modelId="{ECFFF3BD-5A5B-459D-84B9-2A598BDB0F32}" type="presOf" srcId="{91371D31-706F-43E7-9497-846B5F4C8A33}" destId="{34B0729F-D9D3-47A8-867D-E5769703E087}" srcOrd="0" destOrd="0" presId="urn:microsoft.com/office/officeart/2005/8/layout/process2"/>
    <dgm:cxn modelId="{2A9A7ED0-77BE-48EE-B46F-F42379A4161C}" srcId="{B0BE3E47-F7FC-4F62-ABFB-7EE08FDC84C5}" destId="{91371D31-706F-43E7-9497-846B5F4C8A33}" srcOrd="1" destOrd="0" parTransId="{1F808C31-002A-4A22-9804-A3F756444957}" sibTransId="{8745698B-2BE8-4569-AA9B-6D1F264CC7D7}"/>
    <dgm:cxn modelId="{80181C07-F3D9-43E7-87FB-857BA5371551}" type="presParOf" srcId="{F3C9154E-C1D0-4CD8-A1C3-F0E18FF723DC}" destId="{DD1F2B3B-1E60-4467-B68A-FE42FAB77AF0}" srcOrd="0" destOrd="0" presId="urn:microsoft.com/office/officeart/2005/8/layout/process2"/>
    <dgm:cxn modelId="{0E19F2F0-36BD-4C63-849E-6D851E6C8AEE}" type="presParOf" srcId="{F3C9154E-C1D0-4CD8-A1C3-F0E18FF723DC}" destId="{83899FFC-C487-421D-8A72-DEBEE21C0D9F}" srcOrd="1" destOrd="0" presId="urn:microsoft.com/office/officeart/2005/8/layout/process2"/>
    <dgm:cxn modelId="{1B982AEE-8907-4D93-912D-D828318E2E65}" type="presParOf" srcId="{83899FFC-C487-421D-8A72-DEBEE21C0D9F}" destId="{4DD21325-E51D-4BD0-984F-5C52F09EF81B}" srcOrd="0" destOrd="0" presId="urn:microsoft.com/office/officeart/2005/8/layout/process2"/>
    <dgm:cxn modelId="{04E9B396-D192-47F8-B096-0BF937264E55}" type="presParOf" srcId="{F3C9154E-C1D0-4CD8-A1C3-F0E18FF723DC}" destId="{34B0729F-D9D3-47A8-867D-E5769703E08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BE3E47-F7FC-4F62-ABFB-7EE08FDC84C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8F5C53C-37BD-49AA-ACB5-376C42A3E9F6}">
      <dgm:prSet phldrT="[Text]" custT="1"/>
      <dgm:spPr>
        <a:solidFill>
          <a:srgbClr val="00579C"/>
        </a:solidFill>
        <a:effectLst/>
      </dgm:spPr>
      <dgm:t>
        <a:bodyPr/>
        <a:lstStyle/>
        <a:p>
          <a:r>
            <a:rPr lang="de-DE" sz="3200" dirty="0" err="1">
              <a:latin typeface="Bahnschrift" panose="020B0502040204020203" pitchFamily="34" charset="0"/>
            </a:rPr>
            <a:t>formulate</a:t>
          </a:r>
          <a:endParaRPr lang="de-DE" sz="3200" dirty="0">
            <a:latin typeface="Bahnschrift" panose="020B0502040204020203" pitchFamily="34" charset="0"/>
          </a:endParaRPr>
        </a:p>
      </dgm:t>
    </dgm:pt>
    <dgm:pt modelId="{BFF93769-F2D3-4089-BC42-434FD8FEFFD4}" type="parTrans" cxnId="{78DAC6A6-B15A-4BD1-94BE-4218DD5B619D}">
      <dgm:prSet/>
      <dgm:spPr/>
      <dgm:t>
        <a:bodyPr/>
        <a:lstStyle/>
        <a:p>
          <a:endParaRPr lang="de-DE" sz="1600"/>
        </a:p>
      </dgm:t>
    </dgm:pt>
    <dgm:pt modelId="{1B37ECBA-0E4B-4DDF-AE4C-A181440D47FC}" type="sibTrans" cxnId="{78DAC6A6-B15A-4BD1-94BE-4218DD5B619D}">
      <dgm:prSet custT="1"/>
      <dgm:spPr/>
      <dgm:t>
        <a:bodyPr/>
        <a:lstStyle/>
        <a:p>
          <a:endParaRPr lang="de-DE" sz="1600"/>
        </a:p>
      </dgm:t>
    </dgm:pt>
    <dgm:pt modelId="{91371D31-706F-43E7-9497-846B5F4C8A33}">
      <dgm:prSet phldrT="[Text]" custT="1"/>
      <dgm:spPr>
        <a:effectLst/>
      </dgm:spPr>
      <dgm:t>
        <a:bodyPr/>
        <a:lstStyle/>
        <a:p>
          <a:r>
            <a:rPr lang="de-DE" sz="3200" dirty="0" err="1">
              <a:latin typeface="Bahnschrift" panose="020B0502040204020203" pitchFamily="34" charset="0"/>
            </a:rPr>
            <a:t>measure</a:t>
          </a:r>
          <a:endParaRPr lang="de-DE" sz="3200" dirty="0">
            <a:latin typeface="Bahnschrift" panose="020B0502040204020203" pitchFamily="34" charset="0"/>
          </a:endParaRPr>
        </a:p>
      </dgm:t>
    </dgm:pt>
    <dgm:pt modelId="{8745698B-2BE8-4569-AA9B-6D1F264CC7D7}" type="sibTrans" cxnId="{2A9A7ED0-77BE-48EE-B46F-F42379A4161C}">
      <dgm:prSet custT="1"/>
      <dgm:spPr/>
      <dgm:t>
        <a:bodyPr/>
        <a:lstStyle/>
        <a:p>
          <a:endParaRPr lang="de-DE" sz="1600"/>
        </a:p>
      </dgm:t>
    </dgm:pt>
    <dgm:pt modelId="{1F808C31-002A-4A22-9804-A3F756444957}" type="parTrans" cxnId="{2A9A7ED0-77BE-48EE-B46F-F42379A4161C}">
      <dgm:prSet/>
      <dgm:spPr/>
      <dgm:t>
        <a:bodyPr/>
        <a:lstStyle/>
        <a:p>
          <a:endParaRPr lang="de-DE" sz="1600"/>
        </a:p>
      </dgm:t>
    </dgm:pt>
    <dgm:pt modelId="{F3C9154E-C1D0-4CD8-A1C3-F0E18FF723DC}" type="pres">
      <dgm:prSet presAssocID="{B0BE3E47-F7FC-4F62-ABFB-7EE08FDC84C5}" presName="linearFlow" presStyleCnt="0">
        <dgm:presLayoutVars>
          <dgm:resizeHandles val="exact"/>
        </dgm:presLayoutVars>
      </dgm:prSet>
      <dgm:spPr/>
    </dgm:pt>
    <dgm:pt modelId="{DD1F2B3B-1E60-4467-B68A-FE42FAB77AF0}" type="pres">
      <dgm:prSet presAssocID="{68F5C53C-37BD-49AA-ACB5-376C42A3E9F6}" presName="node" presStyleLbl="node1" presStyleIdx="0" presStyleCnt="2" custScaleY="26908" custLinFactX="-4690" custLinFactNeighborX="-100000" custLinFactNeighborY="2536">
        <dgm:presLayoutVars>
          <dgm:bulletEnabled val="1"/>
        </dgm:presLayoutVars>
      </dgm:prSet>
      <dgm:spPr/>
    </dgm:pt>
    <dgm:pt modelId="{83899FFC-C487-421D-8A72-DEBEE21C0D9F}" type="pres">
      <dgm:prSet presAssocID="{1B37ECBA-0E4B-4DDF-AE4C-A181440D47FC}" presName="sibTrans" presStyleLbl="sibTrans2D1" presStyleIdx="0" presStyleCnt="1" custScaleY="40019"/>
      <dgm:spPr/>
    </dgm:pt>
    <dgm:pt modelId="{4DD21325-E51D-4BD0-984F-5C52F09EF81B}" type="pres">
      <dgm:prSet presAssocID="{1B37ECBA-0E4B-4DDF-AE4C-A181440D47FC}" presName="connectorText" presStyleLbl="sibTrans2D1" presStyleIdx="0" presStyleCnt="1"/>
      <dgm:spPr/>
    </dgm:pt>
    <dgm:pt modelId="{34B0729F-D9D3-47A8-867D-E5769703E087}" type="pres">
      <dgm:prSet presAssocID="{91371D31-706F-43E7-9497-846B5F4C8A33}" presName="node" presStyleLbl="node1" presStyleIdx="1" presStyleCnt="2" custScaleY="25026">
        <dgm:presLayoutVars>
          <dgm:bulletEnabled val="1"/>
        </dgm:presLayoutVars>
      </dgm:prSet>
      <dgm:spPr/>
    </dgm:pt>
  </dgm:ptLst>
  <dgm:cxnLst>
    <dgm:cxn modelId="{A922A21C-C3B1-4788-876F-366E51DDF008}" type="presOf" srcId="{1B37ECBA-0E4B-4DDF-AE4C-A181440D47FC}" destId="{83899FFC-C487-421D-8A72-DEBEE21C0D9F}" srcOrd="0" destOrd="0" presId="urn:microsoft.com/office/officeart/2005/8/layout/process2"/>
    <dgm:cxn modelId="{DF56D431-9BC0-4A24-8C4F-5F9D629F8BD0}" type="presOf" srcId="{1B37ECBA-0E4B-4DDF-AE4C-A181440D47FC}" destId="{4DD21325-E51D-4BD0-984F-5C52F09EF81B}" srcOrd="1" destOrd="0" presId="urn:microsoft.com/office/officeart/2005/8/layout/process2"/>
    <dgm:cxn modelId="{F0A27643-81C7-4809-8F0A-9B51DE007E45}" type="presOf" srcId="{B0BE3E47-F7FC-4F62-ABFB-7EE08FDC84C5}" destId="{F3C9154E-C1D0-4CD8-A1C3-F0E18FF723DC}" srcOrd="0" destOrd="0" presId="urn:microsoft.com/office/officeart/2005/8/layout/process2"/>
    <dgm:cxn modelId="{CEDA4D4D-CCEA-46E7-AC1A-CA1A2CE70481}" type="presOf" srcId="{68F5C53C-37BD-49AA-ACB5-376C42A3E9F6}" destId="{DD1F2B3B-1E60-4467-B68A-FE42FAB77AF0}" srcOrd="0" destOrd="0" presId="urn:microsoft.com/office/officeart/2005/8/layout/process2"/>
    <dgm:cxn modelId="{78DAC6A6-B15A-4BD1-94BE-4218DD5B619D}" srcId="{B0BE3E47-F7FC-4F62-ABFB-7EE08FDC84C5}" destId="{68F5C53C-37BD-49AA-ACB5-376C42A3E9F6}" srcOrd="0" destOrd="0" parTransId="{BFF93769-F2D3-4089-BC42-434FD8FEFFD4}" sibTransId="{1B37ECBA-0E4B-4DDF-AE4C-A181440D47FC}"/>
    <dgm:cxn modelId="{ECFFF3BD-5A5B-459D-84B9-2A598BDB0F32}" type="presOf" srcId="{91371D31-706F-43E7-9497-846B5F4C8A33}" destId="{34B0729F-D9D3-47A8-867D-E5769703E087}" srcOrd="0" destOrd="0" presId="urn:microsoft.com/office/officeart/2005/8/layout/process2"/>
    <dgm:cxn modelId="{2A9A7ED0-77BE-48EE-B46F-F42379A4161C}" srcId="{B0BE3E47-F7FC-4F62-ABFB-7EE08FDC84C5}" destId="{91371D31-706F-43E7-9497-846B5F4C8A33}" srcOrd="1" destOrd="0" parTransId="{1F808C31-002A-4A22-9804-A3F756444957}" sibTransId="{8745698B-2BE8-4569-AA9B-6D1F264CC7D7}"/>
    <dgm:cxn modelId="{80181C07-F3D9-43E7-87FB-857BA5371551}" type="presParOf" srcId="{F3C9154E-C1D0-4CD8-A1C3-F0E18FF723DC}" destId="{DD1F2B3B-1E60-4467-B68A-FE42FAB77AF0}" srcOrd="0" destOrd="0" presId="urn:microsoft.com/office/officeart/2005/8/layout/process2"/>
    <dgm:cxn modelId="{0E19F2F0-36BD-4C63-849E-6D851E6C8AEE}" type="presParOf" srcId="{F3C9154E-C1D0-4CD8-A1C3-F0E18FF723DC}" destId="{83899FFC-C487-421D-8A72-DEBEE21C0D9F}" srcOrd="1" destOrd="0" presId="urn:microsoft.com/office/officeart/2005/8/layout/process2"/>
    <dgm:cxn modelId="{1B982AEE-8907-4D93-912D-D828318E2E65}" type="presParOf" srcId="{83899FFC-C487-421D-8A72-DEBEE21C0D9F}" destId="{4DD21325-E51D-4BD0-984F-5C52F09EF81B}" srcOrd="0" destOrd="0" presId="urn:microsoft.com/office/officeart/2005/8/layout/process2"/>
    <dgm:cxn modelId="{04E9B396-D192-47F8-B096-0BF937264E55}" type="presParOf" srcId="{F3C9154E-C1D0-4CD8-A1C3-F0E18FF723DC}" destId="{34B0729F-D9D3-47A8-867D-E5769703E08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F2B3B-1E60-4467-B68A-FE42FAB77AF0}">
      <dsp:nvSpPr>
        <dsp:cNvPr id="0" name=""/>
        <dsp:cNvSpPr/>
      </dsp:nvSpPr>
      <dsp:spPr>
        <a:xfrm>
          <a:off x="0" y="151119"/>
          <a:ext cx="2736304" cy="1271715"/>
        </a:xfrm>
        <a:prstGeom prst="roundRect">
          <a:avLst>
            <a:gd name="adj" fmla="val 10000"/>
          </a:avLst>
        </a:prstGeom>
        <a:solidFill>
          <a:srgbClr val="0057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 err="1">
              <a:latin typeface="Bahnschrift" panose="020B0502040204020203" pitchFamily="34" charset="0"/>
            </a:rPr>
            <a:t>formulate</a:t>
          </a:r>
          <a:endParaRPr lang="de-DE" sz="3200" kern="1200" dirty="0">
            <a:latin typeface="Bahnschrift" panose="020B0502040204020203" pitchFamily="34" charset="0"/>
          </a:endParaRPr>
        </a:p>
      </dsp:txBody>
      <dsp:txXfrm>
        <a:off x="37247" y="188366"/>
        <a:ext cx="2661810" cy="1197221"/>
      </dsp:txXfrm>
    </dsp:sp>
    <dsp:sp modelId="{83899FFC-C487-421D-8A72-DEBEE21C0D9F}">
      <dsp:nvSpPr>
        <dsp:cNvPr id="0" name=""/>
        <dsp:cNvSpPr/>
      </dsp:nvSpPr>
      <dsp:spPr>
        <a:xfrm rot="5400000">
          <a:off x="538152" y="2103944"/>
          <a:ext cx="1659999" cy="8511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 rot="-5400000">
        <a:off x="1112818" y="1699501"/>
        <a:ext cx="510667" cy="1404665"/>
      </dsp:txXfrm>
    </dsp:sp>
    <dsp:sp modelId="{34B0729F-D9D3-47A8-867D-E5769703E087}">
      <dsp:nvSpPr>
        <dsp:cNvPr id="0" name=""/>
        <dsp:cNvSpPr/>
      </dsp:nvSpPr>
      <dsp:spPr>
        <a:xfrm>
          <a:off x="0" y="3636167"/>
          <a:ext cx="2736304" cy="1182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 err="1">
              <a:latin typeface="Bahnschrift" panose="020B0502040204020203" pitchFamily="34" charset="0"/>
            </a:rPr>
            <a:t>measure</a:t>
          </a:r>
          <a:endParaRPr lang="de-DE" sz="3200" kern="1200" dirty="0">
            <a:latin typeface="Bahnschrift" panose="020B0502040204020203" pitchFamily="34" charset="0"/>
          </a:endParaRPr>
        </a:p>
      </dsp:txBody>
      <dsp:txXfrm>
        <a:off x="34642" y="3670809"/>
        <a:ext cx="2667020" cy="1113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F2B3B-1E60-4467-B68A-FE42FAB77AF0}">
      <dsp:nvSpPr>
        <dsp:cNvPr id="0" name=""/>
        <dsp:cNvSpPr/>
      </dsp:nvSpPr>
      <dsp:spPr>
        <a:xfrm>
          <a:off x="0" y="151119"/>
          <a:ext cx="2736304" cy="1271715"/>
        </a:xfrm>
        <a:prstGeom prst="roundRect">
          <a:avLst>
            <a:gd name="adj" fmla="val 10000"/>
          </a:avLst>
        </a:prstGeom>
        <a:solidFill>
          <a:srgbClr val="0057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 err="1">
              <a:latin typeface="Bahnschrift" panose="020B0502040204020203" pitchFamily="34" charset="0"/>
            </a:rPr>
            <a:t>formulate</a:t>
          </a:r>
          <a:endParaRPr lang="de-DE" sz="3200" kern="1200" dirty="0">
            <a:latin typeface="Bahnschrift" panose="020B0502040204020203" pitchFamily="34" charset="0"/>
          </a:endParaRPr>
        </a:p>
      </dsp:txBody>
      <dsp:txXfrm>
        <a:off x="37247" y="188366"/>
        <a:ext cx="2661810" cy="1197221"/>
      </dsp:txXfrm>
    </dsp:sp>
    <dsp:sp modelId="{83899FFC-C487-421D-8A72-DEBEE21C0D9F}">
      <dsp:nvSpPr>
        <dsp:cNvPr id="0" name=""/>
        <dsp:cNvSpPr/>
      </dsp:nvSpPr>
      <dsp:spPr>
        <a:xfrm rot="5400000">
          <a:off x="538152" y="2103944"/>
          <a:ext cx="1659999" cy="8511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 rot="-5400000">
        <a:off x="1112818" y="1699501"/>
        <a:ext cx="510667" cy="1404665"/>
      </dsp:txXfrm>
    </dsp:sp>
    <dsp:sp modelId="{34B0729F-D9D3-47A8-867D-E5769703E087}">
      <dsp:nvSpPr>
        <dsp:cNvPr id="0" name=""/>
        <dsp:cNvSpPr/>
      </dsp:nvSpPr>
      <dsp:spPr>
        <a:xfrm>
          <a:off x="0" y="3636167"/>
          <a:ext cx="2736304" cy="1182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 err="1">
              <a:latin typeface="Bahnschrift" panose="020B0502040204020203" pitchFamily="34" charset="0"/>
            </a:rPr>
            <a:t>measure</a:t>
          </a:r>
          <a:endParaRPr lang="de-DE" sz="3200" kern="1200" dirty="0">
            <a:latin typeface="Bahnschrift" panose="020B0502040204020203" pitchFamily="34" charset="0"/>
          </a:endParaRPr>
        </a:p>
      </dsp:txBody>
      <dsp:txXfrm>
        <a:off x="34642" y="3670809"/>
        <a:ext cx="2667020" cy="1113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8CC32-1191-46E8-BEF5-292A80343338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7FA2F-40CE-4FBD-8C98-A7213FA1E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13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7FA2F-40CE-4FBD-8C98-A7213FA1E78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82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7FA2F-40CE-4FBD-8C98-A7213FA1E78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52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234" y="1751194"/>
            <a:ext cx="9834664" cy="45371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313234" y="365126"/>
            <a:ext cx="9834664" cy="906744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2439F278-AE0C-4693-816E-6CF0DF52167C}" type="datetime2">
              <a:rPr lang="en-GB" smtClean="0"/>
              <a:pPr/>
              <a:t>Wednesday, 20 April 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BIG-MAP - Battery Interface Genome - Materials Acceleration Platform 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2A24-7CF1-4649-8E17-CCF3E0A1B2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51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1450" y="1536970"/>
            <a:ext cx="9910355" cy="48930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567440"/>
            <a:ext cx="1931126" cy="274320"/>
          </a:xfrm>
        </p:spPr>
        <p:txBody>
          <a:bodyPr/>
          <a:lstStyle>
            <a:lvl1pPr>
              <a:defRPr sz="1100"/>
            </a:lvl1pPr>
          </a:lstStyle>
          <a:p>
            <a:fld id="{EF5BA996-6FD1-4F0E-AB76-0CE3EFF40F64}" type="datetime2">
              <a:rPr lang="en-GB" smtClean="0"/>
              <a:pPr/>
              <a:t>Wednesday, 20 April 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59033" y="6567356"/>
            <a:ext cx="5079275" cy="274489"/>
          </a:xfrm>
        </p:spPr>
        <p:txBody>
          <a:bodyPr/>
          <a:lstStyle/>
          <a:p>
            <a:r>
              <a:rPr lang="en-US" dirty="0"/>
              <a:t>BIG-MAP - Battery Interface Genome - Materials Acceleration Platform 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50679" y="6567356"/>
            <a:ext cx="1931126" cy="274489"/>
          </a:xfrm>
        </p:spPr>
        <p:txBody>
          <a:bodyPr/>
          <a:lstStyle/>
          <a:p>
            <a:fld id="{30002A24-7CF1-4649-8E17-CCF3E0A1B2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9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platzhalter 102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143672" y="116632"/>
            <a:ext cx="8755613" cy="164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>
                <a:solidFill>
                  <a:srgbClr val="006666"/>
                </a:solidFill>
                <a:latin typeface="+mn-lt"/>
              </a:defRPr>
            </a:lvl1pPr>
            <a:lvl2pPr>
              <a:defRPr sz="4200">
                <a:solidFill>
                  <a:srgbClr val="3FEB32"/>
                </a:solidFill>
              </a:defRPr>
            </a:lvl2pPr>
            <a:lvl3pPr>
              <a:defRPr sz="4200">
                <a:solidFill>
                  <a:srgbClr val="3FEB32"/>
                </a:solidFill>
              </a:defRPr>
            </a:lvl3pPr>
            <a:lvl4pPr>
              <a:defRPr sz="4200">
                <a:solidFill>
                  <a:srgbClr val="3FEB32"/>
                </a:solidFill>
              </a:defRPr>
            </a:lvl4pPr>
            <a:lvl5pPr>
              <a:defRPr sz="4200">
                <a:solidFill>
                  <a:srgbClr val="3FEB32"/>
                </a:solidFill>
              </a:defRPr>
            </a:lvl5pPr>
          </a:lstStyle>
          <a:p>
            <a:pPr lvl="0"/>
            <a:r>
              <a:rPr lang="de-DE" dirty="0"/>
              <a:t>Title</a:t>
            </a:r>
            <a:endParaRPr lang="en-US" dirty="0"/>
          </a:p>
        </p:txBody>
      </p:sp>
      <p:sp>
        <p:nvSpPr>
          <p:cNvPr id="1028" name="Textplatzhalter 102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148754" y="2060848"/>
            <a:ext cx="8755613" cy="4464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baseline="0" dirty="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20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20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20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2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1st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/>
              <a:t>2nd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/>
              <a:t>3rd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/>
              <a:t>4th </a:t>
            </a:r>
            <a:r>
              <a:rPr lang="fr-FR" dirty="0" err="1"/>
              <a:t>level</a:t>
            </a:r>
            <a:endParaRPr lang="fr-FR" dirty="0"/>
          </a:p>
          <a:p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961456"/>
            <a:ext cx="1832933" cy="4896544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33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8" y="81514"/>
            <a:ext cx="1217057" cy="17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6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platzhalter 102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7465" y="2348880"/>
            <a:ext cx="10970647" cy="3926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baseline="0" dirty="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20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20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20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2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1st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/>
              <a:t>2nd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/>
              <a:t>3rd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/>
              <a:t>4th </a:t>
            </a:r>
            <a:r>
              <a:rPr lang="fr-FR" dirty="0" err="1"/>
              <a:t>level</a:t>
            </a:r>
            <a:endParaRPr lang="fr-FR" dirty="0"/>
          </a:p>
          <a:p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025" name="Textplatzhalter 102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3095" y="260648"/>
            <a:ext cx="10944225" cy="1008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>
                <a:solidFill>
                  <a:srgbClr val="5BB132"/>
                </a:solidFill>
                <a:latin typeface="+mn-lt"/>
              </a:defRPr>
            </a:lvl1pPr>
            <a:lvl2pPr>
              <a:defRPr sz="4200">
                <a:solidFill>
                  <a:srgbClr val="3FEB32"/>
                </a:solidFill>
              </a:defRPr>
            </a:lvl2pPr>
            <a:lvl3pPr>
              <a:defRPr sz="4200">
                <a:solidFill>
                  <a:srgbClr val="3FEB32"/>
                </a:solidFill>
              </a:defRPr>
            </a:lvl3pPr>
            <a:lvl4pPr>
              <a:defRPr sz="4200">
                <a:solidFill>
                  <a:srgbClr val="3FEB32"/>
                </a:solidFill>
              </a:defRPr>
            </a:lvl4pPr>
            <a:lvl5pPr>
              <a:defRPr sz="4200">
                <a:solidFill>
                  <a:srgbClr val="3FEB32"/>
                </a:solidFill>
              </a:defRPr>
            </a:lvl5pPr>
          </a:lstStyle>
          <a:p>
            <a:pPr lvl="0"/>
            <a:r>
              <a:rPr lang="de-DE" dirty="0"/>
              <a:t>Title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11772"/>
            <a:ext cx="11136560" cy="126876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33CCC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Textplatzhalter 1024"/>
          <p:cNvSpPr>
            <a:spLocks noGrp="1"/>
          </p:cNvSpPr>
          <p:nvPr>
            <p:ph type="body" sz="quarter" idx="16" hasCustomPrompt="1"/>
          </p:nvPr>
        </p:nvSpPr>
        <p:spPr>
          <a:xfrm>
            <a:off x="633095" y="260648"/>
            <a:ext cx="10071417" cy="936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>
                <a:solidFill>
                  <a:schemeClr val="bg1"/>
                </a:solidFill>
                <a:latin typeface="+mn-lt"/>
              </a:defRPr>
            </a:lvl1pPr>
            <a:lvl2pPr>
              <a:defRPr sz="4200">
                <a:solidFill>
                  <a:srgbClr val="3FEB32"/>
                </a:solidFill>
              </a:defRPr>
            </a:lvl2pPr>
            <a:lvl3pPr>
              <a:defRPr sz="4200">
                <a:solidFill>
                  <a:srgbClr val="3FEB32"/>
                </a:solidFill>
              </a:defRPr>
            </a:lvl3pPr>
            <a:lvl4pPr>
              <a:defRPr sz="4200">
                <a:solidFill>
                  <a:srgbClr val="3FEB32"/>
                </a:solidFill>
              </a:defRPr>
            </a:lvl4pPr>
            <a:lvl5pPr>
              <a:defRPr sz="4200">
                <a:solidFill>
                  <a:srgbClr val="3FEB32"/>
                </a:solidFill>
              </a:defRPr>
            </a:lvl5pPr>
          </a:lstStyle>
          <a:p>
            <a:pPr lvl="0"/>
            <a:r>
              <a:rPr lang="de-DE" dirty="0"/>
              <a:t>Title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207" y="6525344"/>
            <a:ext cx="12192000" cy="332656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33CCC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BIG-MAP - Battery Interface Genome - Materials Acceleration Platform </a:t>
            </a:r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227" y="14333"/>
            <a:ext cx="868211" cy="1221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865" y="6327229"/>
            <a:ext cx="775342" cy="5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8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71464" y="-11772"/>
            <a:ext cx="10920536" cy="1268760"/>
          </a:xfrm>
          <a:prstGeom prst="rect">
            <a:avLst/>
          </a:prstGeom>
          <a:gradFill>
            <a:gsLst>
              <a:gs pos="0">
                <a:srgbClr val="006666"/>
              </a:gs>
              <a:gs pos="100000">
                <a:srgbClr val="33CCC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028" name="Textplatzhalter 102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7465" y="2348880"/>
            <a:ext cx="10970647" cy="3926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1" baseline="0" dirty="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20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20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20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2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1st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/>
              <a:t>2nd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/>
              <a:t>3rd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/>
              <a:t>4th </a:t>
            </a:r>
            <a:r>
              <a:rPr lang="fr-FR" dirty="0" err="1"/>
              <a:t>level</a:t>
            </a:r>
            <a:endParaRPr lang="fr-FR" dirty="0"/>
          </a:p>
          <a:p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025" name="Textplatzhalter 102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15480" y="260648"/>
            <a:ext cx="10161840" cy="936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 sz="4200">
                <a:solidFill>
                  <a:srgbClr val="3FEB32"/>
                </a:solidFill>
              </a:defRPr>
            </a:lvl2pPr>
            <a:lvl3pPr>
              <a:defRPr sz="4200">
                <a:solidFill>
                  <a:srgbClr val="3FEB32"/>
                </a:solidFill>
              </a:defRPr>
            </a:lvl3pPr>
            <a:lvl4pPr>
              <a:defRPr sz="4200">
                <a:solidFill>
                  <a:srgbClr val="3FEB32"/>
                </a:solidFill>
              </a:defRPr>
            </a:lvl4pPr>
            <a:lvl5pPr>
              <a:defRPr sz="4200">
                <a:solidFill>
                  <a:srgbClr val="3FEB32"/>
                </a:solidFill>
              </a:defRPr>
            </a:lvl5pPr>
          </a:lstStyle>
          <a:p>
            <a:pPr lvl="0"/>
            <a:r>
              <a:rPr lang="de-DE" dirty="0"/>
              <a:t>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1" y="44624"/>
            <a:ext cx="868211" cy="1221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525" y="6327229"/>
            <a:ext cx="775342" cy="5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71451" y="365125"/>
            <a:ext cx="9448800" cy="91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1450" y="1498060"/>
            <a:ext cx="9910355" cy="4678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583511"/>
            <a:ext cx="12192000" cy="274320"/>
          </a:xfrm>
          <a:prstGeom prst="rect">
            <a:avLst/>
          </a:prstGeom>
          <a:solidFill>
            <a:srgbClr val="045C6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83511"/>
            <a:ext cx="193112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2439F278-AE0C-4693-816E-6CF0DF52167C}" type="datetime2">
              <a:rPr lang="en-GB" smtClean="0"/>
              <a:pPr/>
              <a:t>Wednesday, 20 April 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9033" y="6583511"/>
            <a:ext cx="5079275" cy="274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BIG-MAP - Battery Interface Genome - Materials Acceleration Platform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83341"/>
            <a:ext cx="1931126" cy="274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0002A24-7CF1-4649-8E17-CCF3E0A1B2E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0" y="360579"/>
            <a:ext cx="808711" cy="1137481"/>
          </a:xfrm>
          <a:prstGeom prst="rect">
            <a:avLst/>
          </a:prstGeom>
        </p:spPr>
      </p:pic>
      <p:pic>
        <p:nvPicPr>
          <p:cNvPr id="12" name="Bildobjekt 8">
            <a:extLst>
              <a:ext uri="{FF2B5EF4-FFF2-40B4-BE49-F238E27FC236}">
                <a16:creationId xmlns:a16="http://schemas.microsoft.com/office/drawing/2014/main" id="{65F9E23A-B7AF-4B03-89D8-0D85AEC965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3000"/>
          <a:stretch/>
        </p:blipFill>
        <p:spPr>
          <a:xfrm>
            <a:off x="10818756" y="391239"/>
            <a:ext cx="1296221" cy="8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2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8" r:id="rId3"/>
    <p:sldLayoutId id="2147483659" r:id="rId4"/>
    <p:sldLayoutId id="2147483660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1.jpg"/><Relationship Id="rId9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5" Type="http://schemas.openxmlformats.org/officeDocument/2006/relationships/image" Target="../media/image31.jpg"/><Relationship Id="rId10" Type="http://schemas.microsoft.com/office/2007/relationships/diagramDrawing" Target="../diagrams/drawing2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EBC6D5-7E52-46F5-B352-E2694D9F9A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1464" y="2348880"/>
            <a:ext cx="10274260" cy="864096"/>
          </a:xfrm>
        </p:spPr>
        <p:txBody>
          <a:bodyPr>
            <a:normAutofit/>
          </a:bodyPr>
          <a:lstStyle/>
          <a:p>
            <a:r>
              <a:rPr lang="sv-SE" sz="4400" dirty="0"/>
              <a:t>WP10: AI </a:t>
            </a:r>
            <a:r>
              <a:rPr lang="sv-SE" sz="4400" dirty="0" err="1"/>
              <a:t>Accelerated</a:t>
            </a:r>
            <a:r>
              <a:rPr lang="sv-SE" sz="4400" dirty="0"/>
              <a:t> Materials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2CC99-139F-4936-95A6-B1570E907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sv-SE" sz="3600" dirty="0"/>
              <a:t>WP10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4EBC6D5-7E52-46F5-B352-E2694D9F9A11}"/>
              </a:ext>
            </a:extLst>
          </p:cNvPr>
          <p:cNvSpPr txBox="1">
            <a:spLocks/>
          </p:cNvSpPr>
          <p:nvPr/>
        </p:nvSpPr>
        <p:spPr>
          <a:xfrm>
            <a:off x="1271464" y="3356992"/>
            <a:ext cx="10278784" cy="8640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0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 dirty="0"/>
              <a:t>KIT</a:t>
            </a:r>
          </a:p>
          <a:p>
            <a:endParaRPr lang="sv-SE" sz="2400" dirty="0"/>
          </a:p>
          <a:p>
            <a:r>
              <a:rPr lang="en-GB" sz="2400" dirty="0"/>
              <a:t>BIG-MAP Biannual Meeting, April 20-21, 2022</a:t>
            </a:r>
            <a:endParaRPr lang="sv-SE" sz="2400" dirty="0"/>
          </a:p>
          <a:p>
            <a:endParaRPr lang="sv-SE" sz="2400" dirty="0"/>
          </a:p>
        </p:txBody>
      </p:sp>
      <p:sp>
        <p:nvSpPr>
          <p:cNvPr id="5" name="Rectangle 4"/>
          <p:cNvSpPr/>
          <p:nvPr/>
        </p:nvSpPr>
        <p:spPr>
          <a:xfrm>
            <a:off x="1271464" y="6058780"/>
            <a:ext cx="10920536" cy="799220"/>
          </a:xfrm>
          <a:prstGeom prst="rect">
            <a:avLst/>
          </a:prstGeom>
          <a:gradFill flip="none" rotWithShape="1">
            <a:gsLst>
              <a:gs pos="0">
                <a:srgbClr val="006666"/>
              </a:gs>
              <a:gs pos="100000">
                <a:srgbClr val="33CC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This project has received funding from the European Union’s Horizon 2020 research </a:t>
            </a:r>
          </a:p>
          <a:p>
            <a:r>
              <a:rPr lang="en-US" sz="14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and innovation </a:t>
            </a:r>
            <a:r>
              <a:rPr lang="en-US" sz="1400" kern="1200" dirty="0" err="1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4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 under grant agreement No 957189.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" y="6058780"/>
            <a:ext cx="1220195" cy="8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9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HELAO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165166-30C1-20B8-8186-1432A5449AE0}"/>
              </a:ext>
            </a:extLst>
          </p:cNvPr>
          <p:cNvSpPr txBox="1">
            <a:spLocks/>
          </p:cNvSpPr>
          <p:nvPr/>
        </p:nvSpPr>
        <p:spPr>
          <a:xfrm>
            <a:off x="393271" y="1124744"/>
            <a:ext cx="1127134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Say  HELAO    to autonomous labs!</a:t>
            </a:r>
            <a:endParaRPr lang="de-DE" i="1" dirty="0"/>
          </a:p>
        </p:txBody>
      </p:sp>
      <p:pic>
        <p:nvPicPr>
          <p:cNvPr id="23" name="image2.png">
            <a:extLst>
              <a:ext uri="{FF2B5EF4-FFF2-40B4-BE49-F238E27FC236}">
                <a16:creationId xmlns:a16="http://schemas.microsoft.com/office/drawing/2014/main" id="{7D4A5A6E-4D40-57E5-A57A-CBAEC4F805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79701" y="1328081"/>
            <a:ext cx="8640960" cy="4500001"/>
          </a:xfrm>
          <a:prstGeom prst="rect">
            <a:avLst/>
          </a:prstGeom>
          <a:ln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0198D1-96CD-3BAC-D83D-D6CFFFFB5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24" y="1302120"/>
            <a:ext cx="5409681" cy="483712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55F48F-6ED7-54CD-D6D5-E6746435C1F6}"/>
              </a:ext>
            </a:extLst>
          </p:cNvPr>
          <p:cNvSpPr/>
          <p:nvPr/>
        </p:nvSpPr>
        <p:spPr>
          <a:xfrm>
            <a:off x="0" y="627467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Enabling Modular Autonomous Feedback-Loops in Materials Science through Hierarchical Experimental Laboratory Automation and Orchestration, </a:t>
            </a:r>
            <a:r>
              <a:rPr lang="en-GB" sz="1100" i="1" dirty="0"/>
              <a:t>Advanced Interface Materials, F. Rahmanian et al., 2021, 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627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HELAO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165166-30C1-20B8-8186-1432A5449AE0}"/>
              </a:ext>
            </a:extLst>
          </p:cNvPr>
          <p:cNvSpPr txBox="1">
            <a:spLocks/>
          </p:cNvSpPr>
          <p:nvPr/>
        </p:nvSpPr>
        <p:spPr>
          <a:xfrm>
            <a:off x="393271" y="1124744"/>
            <a:ext cx="1127134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Say  HELAO    to autonomous labs!</a:t>
            </a:r>
            <a:endParaRPr lang="de-DE" i="1" dirty="0"/>
          </a:p>
        </p:txBody>
      </p:sp>
      <p:pic>
        <p:nvPicPr>
          <p:cNvPr id="23" name="image2.png">
            <a:extLst>
              <a:ext uri="{FF2B5EF4-FFF2-40B4-BE49-F238E27FC236}">
                <a16:creationId xmlns:a16="http://schemas.microsoft.com/office/drawing/2014/main" id="{7D4A5A6E-4D40-57E5-A57A-CBAEC4F805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74786" y="1328081"/>
            <a:ext cx="8640960" cy="4500001"/>
          </a:xfrm>
          <a:prstGeom prst="rect">
            <a:avLst/>
          </a:prstGeom>
          <a:ln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0198D1-96CD-3BAC-D83D-D6CFFFFB5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24" y="1302120"/>
            <a:ext cx="5409681" cy="483712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55F48F-6ED7-54CD-D6D5-E6746435C1F6}"/>
              </a:ext>
            </a:extLst>
          </p:cNvPr>
          <p:cNvSpPr/>
          <p:nvPr/>
        </p:nvSpPr>
        <p:spPr>
          <a:xfrm>
            <a:off x="0" y="627467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Enabling Modular Autonomous Feedback-Loops in Materials Science through Hierarchical Experimental Laboratory Automation and Orchestration, </a:t>
            </a:r>
            <a:r>
              <a:rPr lang="en-GB" sz="1100" i="1" dirty="0"/>
              <a:t>Advanced Interface Materials, F. Rahmanian et al., 2021, </a:t>
            </a:r>
            <a:endParaRPr lang="en-DE" sz="11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5E263F-3426-1BCC-FE5C-49BC56FE7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209" y="2198389"/>
            <a:ext cx="8916272" cy="2711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563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HELAO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165166-30C1-20B8-8186-1432A5449AE0}"/>
              </a:ext>
            </a:extLst>
          </p:cNvPr>
          <p:cNvSpPr txBox="1">
            <a:spLocks/>
          </p:cNvSpPr>
          <p:nvPr/>
        </p:nvSpPr>
        <p:spPr>
          <a:xfrm>
            <a:off x="393271" y="1124744"/>
            <a:ext cx="1127134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Say  HELAO    to autonomous labs!</a:t>
            </a:r>
            <a:endParaRPr lang="de-DE" i="1" dirty="0"/>
          </a:p>
        </p:txBody>
      </p:sp>
      <p:pic>
        <p:nvPicPr>
          <p:cNvPr id="23" name="image2.png">
            <a:extLst>
              <a:ext uri="{FF2B5EF4-FFF2-40B4-BE49-F238E27FC236}">
                <a16:creationId xmlns:a16="http://schemas.microsoft.com/office/drawing/2014/main" id="{7D4A5A6E-4D40-57E5-A57A-CBAEC4F805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74786" y="1328081"/>
            <a:ext cx="8640960" cy="4500001"/>
          </a:xfrm>
          <a:prstGeom prst="rect">
            <a:avLst/>
          </a:prstGeom>
          <a:ln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0198D1-96CD-3BAC-D83D-D6CFFFFB5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24" y="1302120"/>
            <a:ext cx="5409681" cy="483712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55F48F-6ED7-54CD-D6D5-E6746435C1F6}"/>
              </a:ext>
            </a:extLst>
          </p:cNvPr>
          <p:cNvSpPr/>
          <p:nvPr/>
        </p:nvSpPr>
        <p:spPr>
          <a:xfrm>
            <a:off x="0" y="627467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Enabling Modular Autonomous Feedback-Loops in Materials Science through Hierarchical Experimental Laboratory Automation and Orchestration, </a:t>
            </a:r>
            <a:r>
              <a:rPr lang="en-GB" sz="1100" i="1" dirty="0"/>
              <a:t>Advanced Interface Materials, F. Rahmanian et al., 2021, </a:t>
            </a:r>
            <a:endParaRPr lang="en-DE" sz="11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5E263F-3426-1BCC-FE5C-49BC56FE7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209" y="2198389"/>
            <a:ext cx="8916272" cy="2711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B084FA36-3129-8CDC-4A01-3B647981F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60" y="3868447"/>
            <a:ext cx="6811808" cy="2132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Text&#10;&#10;Description automatically generated">
            <a:extLst>
              <a:ext uri="{FF2B5EF4-FFF2-40B4-BE49-F238E27FC236}">
                <a16:creationId xmlns:a16="http://schemas.microsoft.com/office/drawing/2014/main" id="{F7A148BA-FAE9-443D-2ACD-41F60BCE2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" y="1598272"/>
            <a:ext cx="6988924" cy="2132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57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HELAO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165166-30C1-20B8-8186-1432A5449AE0}"/>
              </a:ext>
            </a:extLst>
          </p:cNvPr>
          <p:cNvSpPr txBox="1">
            <a:spLocks/>
          </p:cNvSpPr>
          <p:nvPr/>
        </p:nvSpPr>
        <p:spPr>
          <a:xfrm>
            <a:off x="393271" y="1124744"/>
            <a:ext cx="1127134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Say  HELAO    to autonomous labs!</a:t>
            </a:r>
            <a:endParaRPr lang="de-DE" i="1" dirty="0"/>
          </a:p>
        </p:txBody>
      </p:sp>
      <p:pic>
        <p:nvPicPr>
          <p:cNvPr id="23" name="image2.png">
            <a:extLst>
              <a:ext uri="{FF2B5EF4-FFF2-40B4-BE49-F238E27FC236}">
                <a16:creationId xmlns:a16="http://schemas.microsoft.com/office/drawing/2014/main" id="{7D4A5A6E-4D40-57E5-A57A-CBAEC4F805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74786" y="1328081"/>
            <a:ext cx="8640960" cy="4500001"/>
          </a:xfrm>
          <a:prstGeom prst="rect">
            <a:avLst/>
          </a:prstGeom>
          <a:ln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0198D1-96CD-3BAC-D83D-D6CFFFFB5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24" y="1302120"/>
            <a:ext cx="5409681" cy="483712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55F48F-6ED7-54CD-D6D5-E6746435C1F6}"/>
              </a:ext>
            </a:extLst>
          </p:cNvPr>
          <p:cNvSpPr/>
          <p:nvPr/>
        </p:nvSpPr>
        <p:spPr>
          <a:xfrm>
            <a:off x="0" y="627467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Enabling Modular Autonomous Feedback-Loops in Materials Science through Hierarchical Experimental Laboratory Automation and Orchestration, </a:t>
            </a:r>
            <a:r>
              <a:rPr lang="en-GB" sz="1100" i="1" dirty="0"/>
              <a:t>Advanced Interface Materials, F. Rahmanian et al., 2021, </a:t>
            </a:r>
            <a:endParaRPr lang="en-DE" sz="11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5E263F-3426-1BCC-FE5C-49BC56FE7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209" y="2198389"/>
            <a:ext cx="8916272" cy="2711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B084FA36-3129-8CDC-4A01-3B647981F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60" y="3868447"/>
            <a:ext cx="6811808" cy="2132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Text&#10;&#10;Description automatically generated">
            <a:extLst>
              <a:ext uri="{FF2B5EF4-FFF2-40B4-BE49-F238E27FC236}">
                <a16:creationId xmlns:a16="http://schemas.microsoft.com/office/drawing/2014/main" id="{F7A148BA-FAE9-443D-2ACD-41F60BCE2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" y="1598272"/>
            <a:ext cx="6988924" cy="2132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1311D9-7E11-98C1-CABA-452443054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2011" y="1270222"/>
            <a:ext cx="8487630" cy="49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AL </a:t>
            </a:r>
            <a:r>
              <a:rPr lang="en-GB" sz="3200" i="1" u="sng" dirty="0">
                <a:solidFill>
                  <a:schemeClr val="bg1"/>
                </a:solidFill>
              </a:rPr>
              <a:t>beyond</a:t>
            </a:r>
            <a:r>
              <a:rPr lang="en-GB" sz="3200" u="sng" dirty="0">
                <a:solidFill>
                  <a:schemeClr val="bg1"/>
                </a:solidFill>
              </a:rPr>
              <a:t> </a:t>
            </a:r>
            <a:r>
              <a:rPr lang="en-GB" sz="3200" i="1" u="sng" dirty="0">
                <a:solidFill>
                  <a:schemeClr val="bg1"/>
                </a:solidFill>
              </a:rPr>
              <a:t>one</a:t>
            </a:r>
            <a:r>
              <a:rPr lang="en-GB" sz="3200" dirty="0">
                <a:solidFill>
                  <a:schemeClr val="bg1"/>
                </a:solidFill>
              </a:rPr>
              <a:t> 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165166-30C1-20B8-8186-1432A5449AE0}"/>
              </a:ext>
            </a:extLst>
          </p:cNvPr>
          <p:cNvSpPr txBox="1">
            <a:spLocks/>
          </p:cNvSpPr>
          <p:nvPr/>
        </p:nvSpPr>
        <p:spPr>
          <a:xfrm>
            <a:off x="393271" y="1124744"/>
            <a:ext cx="1127134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Say  HELAO    to autonomous labs!</a:t>
            </a:r>
            <a:endParaRPr lang="de-DE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682688-E639-EB92-772B-5C9BF4509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74" b="20028"/>
          <a:stretch/>
        </p:blipFill>
        <p:spPr>
          <a:xfrm>
            <a:off x="146050" y="2320747"/>
            <a:ext cx="11899900" cy="3184675"/>
          </a:xfrm>
          <a:prstGeom prst="rect">
            <a:avLst/>
          </a:prstGeom>
        </p:spPr>
      </p:pic>
      <p:pic>
        <p:nvPicPr>
          <p:cNvPr id="13" name="Picture 2" descr="DTU - International network - Home | Facebook">
            <a:extLst>
              <a:ext uri="{FF2B5EF4-FFF2-40B4-BE49-F238E27FC236}">
                <a16:creationId xmlns:a16="http://schemas.microsoft.com/office/drawing/2014/main" id="{4078654D-7508-2C99-4B51-393316B06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7"/>
          <a:stretch/>
        </p:blipFill>
        <p:spPr bwMode="auto">
          <a:xfrm>
            <a:off x="434674" y="2525486"/>
            <a:ext cx="1736346" cy="7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B90C9E-68CE-5852-3E6A-FECB68289F13}"/>
              </a:ext>
            </a:extLst>
          </p:cNvPr>
          <p:cNvSpPr/>
          <p:nvPr/>
        </p:nvSpPr>
        <p:spPr>
          <a:xfrm>
            <a:off x="9250679" y="1544421"/>
            <a:ext cx="2607492" cy="92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4A9C4C-7A19-9A4C-EF1E-90FD348559A1}"/>
              </a:ext>
            </a:extLst>
          </p:cNvPr>
          <p:cNvSpPr/>
          <p:nvPr/>
        </p:nvSpPr>
        <p:spPr>
          <a:xfrm>
            <a:off x="9241607" y="5390025"/>
            <a:ext cx="2607492" cy="92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88012E-5932-E593-8692-974C4F6A0ED2}"/>
              </a:ext>
            </a:extLst>
          </p:cNvPr>
          <p:cNvSpPr/>
          <p:nvPr/>
        </p:nvSpPr>
        <p:spPr>
          <a:xfrm>
            <a:off x="9250679" y="3735054"/>
            <a:ext cx="2607492" cy="34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C8FB8-4734-6212-A61C-46E6268F56BD}"/>
              </a:ext>
            </a:extLst>
          </p:cNvPr>
          <p:cNvSpPr/>
          <p:nvPr/>
        </p:nvSpPr>
        <p:spPr>
          <a:xfrm>
            <a:off x="887303" y="4627682"/>
            <a:ext cx="2607492" cy="343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8" name="Picture 4" descr="Karlsruher Institut für Technologie - Wikipedia">
            <a:extLst>
              <a:ext uri="{FF2B5EF4-FFF2-40B4-BE49-F238E27FC236}">
                <a16:creationId xmlns:a16="http://schemas.microsoft.com/office/drawing/2014/main" id="{A02F5D85-7DB3-E927-06F3-8347C6F0F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07" y="2517321"/>
            <a:ext cx="1612899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Karlsruher Institut für Technologie - Wikipedia">
            <a:extLst>
              <a:ext uri="{FF2B5EF4-FFF2-40B4-BE49-F238E27FC236}">
                <a16:creationId xmlns:a16="http://schemas.microsoft.com/office/drawing/2014/main" id="{4F6D7269-4223-7CD4-4E1E-3E3E8B7E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380" y="5477753"/>
            <a:ext cx="1612899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Forschungszentrum Jülich GmbH | EOSC Association">
            <a:extLst>
              <a:ext uri="{FF2B5EF4-FFF2-40B4-BE49-F238E27FC236}">
                <a16:creationId xmlns:a16="http://schemas.microsoft.com/office/drawing/2014/main" id="{5E0802C1-5F01-5F9C-9215-D2A1A9849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2" b="28952"/>
          <a:stretch/>
        </p:blipFill>
        <p:spPr bwMode="auto">
          <a:xfrm>
            <a:off x="7629512" y="5542141"/>
            <a:ext cx="2374020" cy="6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1FE3E9E-363B-049F-6B0B-59A4CE0FD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60" y="1639607"/>
            <a:ext cx="1891362" cy="54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98DA2BB-EC4C-8B1F-CF7F-CA98FBD0DA73}"/>
              </a:ext>
            </a:extLst>
          </p:cNvPr>
          <p:cNvSpPr/>
          <p:nvPr/>
        </p:nvSpPr>
        <p:spPr>
          <a:xfrm>
            <a:off x="4215130" y="2598056"/>
            <a:ext cx="3761739" cy="677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4" name="Picture 4" descr="Karlsruher Institut für Technologie - Wikipedia">
            <a:extLst>
              <a:ext uri="{FF2B5EF4-FFF2-40B4-BE49-F238E27FC236}">
                <a16:creationId xmlns:a16="http://schemas.microsoft.com/office/drawing/2014/main" id="{FC605FD5-7FE0-0277-B2F8-AF834F3F6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378" y="2554514"/>
            <a:ext cx="1538513" cy="7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assault Systèmes dévoile sa nouvelle marque BIOVIA, associant le  savoir-faire d'Accelrys au BioPLM, grâce à la plateforme 3DEXPERIENCE |  Business Wire">
            <a:extLst>
              <a:ext uri="{FF2B5EF4-FFF2-40B4-BE49-F238E27FC236}">
                <a16:creationId xmlns:a16="http://schemas.microsoft.com/office/drawing/2014/main" id="{BBD80075-3570-44F5-F1B3-C2655D5AF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534" y="1544421"/>
            <a:ext cx="2849637" cy="76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F100B5-BB61-1AE5-FACA-04AC9B3FA9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726" r="8314" b="16160"/>
          <a:stretch/>
        </p:blipFill>
        <p:spPr>
          <a:xfrm>
            <a:off x="218804" y="1314002"/>
            <a:ext cx="4672510" cy="10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92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WP9, WP10, WP11 Hackathon 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</a:rPr>
              <a:t>(KIT, DTU, 3DS, EPFL)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40" name="Inhaltsplatzhalter 35">
            <a:extLst>
              <a:ext uri="{FF2B5EF4-FFF2-40B4-BE49-F238E27FC236}">
                <a16:creationId xmlns:a16="http://schemas.microsoft.com/office/drawing/2014/main" id="{FB36E0B6-6254-44C6-D2AA-17E05D246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r="5642"/>
          <a:stretch/>
        </p:blipFill>
        <p:spPr>
          <a:xfrm rot="5400000">
            <a:off x="1007911" y="1850772"/>
            <a:ext cx="4938006" cy="38347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1" name="Inhaltsplatzhalter 37">
            <a:extLst>
              <a:ext uri="{FF2B5EF4-FFF2-40B4-BE49-F238E27FC236}">
                <a16:creationId xmlns:a16="http://schemas.microsoft.com/office/drawing/2014/main" id="{623FA50E-61A6-5EEC-7EB4-2A1944967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559122"/>
              </p:ext>
            </p:extLst>
          </p:nvPr>
        </p:nvGraphicFramePr>
        <p:xfrm>
          <a:off x="2108762" y="1255601"/>
          <a:ext cx="2736304" cy="482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33532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WP9, WP10, WP11 Hackathon 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</a:rPr>
              <a:t>(KIT, DTU, 3DS, EPFL)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705609-D719-E628-2468-1027FE45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690" y="1260758"/>
            <a:ext cx="5986408" cy="5285114"/>
          </a:xfrm>
          <a:prstGeom prst="rect">
            <a:avLst/>
          </a:prstGeom>
        </p:spPr>
      </p:pic>
      <p:pic>
        <p:nvPicPr>
          <p:cNvPr id="40" name="Inhaltsplatzhalter 35">
            <a:extLst>
              <a:ext uri="{FF2B5EF4-FFF2-40B4-BE49-F238E27FC236}">
                <a16:creationId xmlns:a16="http://schemas.microsoft.com/office/drawing/2014/main" id="{FB36E0B6-6254-44C6-D2AA-17E05D2465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r="5642"/>
          <a:stretch/>
        </p:blipFill>
        <p:spPr>
          <a:xfrm rot="5400000">
            <a:off x="1007911" y="1850772"/>
            <a:ext cx="4938006" cy="38347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1" name="Inhaltsplatzhalter 37">
            <a:extLst>
              <a:ext uri="{FF2B5EF4-FFF2-40B4-BE49-F238E27FC236}">
                <a16:creationId xmlns:a16="http://schemas.microsoft.com/office/drawing/2014/main" id="{623FA50E-61A6-5EEC-7EB4-2A1944967931}"/>
              </a:ext>
            </a:extLst>
          </p:cNvPr>
          <p:cNvGraphicFramePr>
            <a:graphicFrameLocks/>
          </p:cNvGraphicFramePr>
          <p:nvPr/>
        </p:nvGraphicFramePr>
        <p:xfrm>
          <a:off x="2108762" y="1255601"/>
          <a:ext cx="2736304" cy="482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2167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Deployment of 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EA6ED2A2-3882-A774-B4AA-EE8DA00A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56" y="1256854"/>
            <a:ext cx="9616457" cy="52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B6B11A5-E686-06CD-0B48-9D89B2ECE497}"/>
              </a:ext>
            </a:extLst>
          </p:cNvPr>
          <p:cNvSpPr/>
          <p:nvPr/>
        </p:nvSpPr>
        <p:spPr>
          <a:xfrm>
            <a:off x="1171358" y="1353514"/>
            <a:ext cx="4579546" cy="5160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972D7A-1E67-109B-8785-A3972320AE85}"/>
              </a:ext>
            </a:extLst>
          </p:cNvPr>
          <p:cNvSpPr/>
          <p:nvPr/>
        </p:nvSpPr>
        <p:spPr>
          <a:xfrm>
            <a:off x="5750904" y="1311137"/>
            <a:ext cx="5295139" cy="5160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4" name="Picture 4" descr="Karlsruher Institut für Technologie - Wikipedia">
            <a:extLst>
              <a:ext uri="{FF2B5EF4-FFF2-40B4-BE49-F238E27FC236}">
                <a16:creationId xmlns:a16="http://schemas.microsoft.com/office/drawing/2014/main" id="{94229544-5360-0E31-8965-50362681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2" y="1787543"/>
            <a:ext cx="1253747" cy="62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2" descr="Forschungszentrum Jülich GmbH | EOSC Association">
            <a:extLst>
              <a:ext uri="{FF2B5EF4-FFF2-40B4-BE49-F238E27FC236}">
                <a16:creationId xmlns:a16="http://schemas.microsoft.com/office/drawing/2014/main" id="{0779F8E4-E9F8-388D-0D2E-3F2A074D0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2" b="28952"/>
          <a:stretch/>
        </p:blipFill>
        <p:spPr bwMode="auto">
          <a:xfrm>
            <a:off x="13056" y="1268760"/>
            <a:ext cx="1775683" cy="5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25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Deployment of 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EA6ED2A2-3882-A774-B4AA-EE8DA00A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56" y="1256854"/>
            <a:ext cx="9616457" cy="52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5972D7A-1E67-109B-8785-A3972320AE85}"/>
              </a:ext>
            </a:extLst>
          </p:cNvPr>
          <p:cNvSpPr/>
          <p:nvPr/>
        </p:nvSpPr>
        <p:spPr>
          <a:xfrm>
            <a:off x="5750904" y="1311137"/>
            <a:ext cx="5295139" cy="5160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4" name="Picture 4" descr="Karlsruher Institut für Technologie - Wikipedia">
            <a:extLst>
              <a:ext uri="{FF2B5EF4-FFF2-40B4-BE49-F238E27FC236}">
                <a16:creationId xmlns:a16="http://schemas.microsoft.com/office/drawing/2014/main" id="{94229544-5360-0E31-8965-50362681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2" y="1787543"/>
            <a:ext cx="1253747" cy="62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2" descr="Forschungszentrum Jülich GmbH | EOSC Association">
            <a:extLst>
              <a:ext uri="{FF2B5EF4-FFF2-40B4-BE49-F238E27FC236}">
                <a16:creationId xmlns:a16="http://schemas.microsoft.com/office/drawing/2014/main" id="{0779F8E4-E9F8-388D-0D2E-3F2A074D0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2" b="28952"/>
          <a:stretch/>
        </p:blipFill>
        <p:spPr bwMode="auto">
          <a:xfrm>
            <a:off x="13056" y="1268760"/>
            <a:ext cx="1775683" cy="5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48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Deployment of 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EA6ED2A2-3882-A774-B4AA-EE8DA00A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56" y="1256854"/>
            <a:ext cx="9616457" cy="52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Karlsruher Institut für Technologie - Wikipedia">
            <a:extLst>
              <a:ext uri="{FF2B5EF4-FFF2-40B4-BE49-F238E27FC236}">
                <a16:creationId xmlns:a16="http://schemas.microsoft.com/office/drawing/2014/main" id="{94229544-5360-0E31-8965-50362681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2" y="1787543"/>
            <a:ext cx="1253747" cy="62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2" descr="Forschungszentrum Jülich GmbH | EOSC Association">
            <a:extLst>
              <a:ext uri="{FF2B5EF4-FFF2-40B4-BE49-F238E27FC236}">
                <a16:creationId xmlns:a16="http://schemas.microsoft.com/office/drawing/2014/main" id="{0779F8E4-E9F8-388D-0D2E-3F2A074D0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2" b="28952"/>
          <a:stretch/>
        </p:blipFill>
        <p:spPr bwMode="auto">
          <a:xfrm>
            <a:off x="13056" y="1268760"/>
            <a:ext cx="1775683" cy="5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00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1CCFDB-9A2A-1D75-021C-F15ED471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11281144" cy="498026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WP10 in a BIG-MAP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7E2E5F-4443-4AC3-8849-FEB0F0B85865}"/>
              </a:ext>
            </a:extLst>
          </p:cNvPr>
          <p:cNvSpPr/>
          <p:nvPr/>
        </p:nvSpPr>
        <p:spPr>
          <a:xfrm>
            <a:off x="4699587" y="4327453"/>
            <a:ext cx="1180215" cy="1915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412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18" name="Google Shape;397;p3" descr="Fluoreszierende Glühbirne Silhouette">
            <a:extLst>
              <a:ext uri="{FF2B5EF4-FFF2-40B4-BE49-F238E27FC236}">
                <a16:creationId xmlns:a16="http://schemas.microsoft.com/office/drawing/2014/main" id="{42F37525-CC42-6EA9-3908-95BEEB91F0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438" y="187354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98;p3" descr="Datenbank Silhouette">
            <a:extLst>
              <a:ext uri="{FF2B5EF4-FFF2-40B4-BE49-F238E27FC236}">
                <a16:creationId xmlns:a16="http://schemas.microsoft.com/office/drawing/2014/main" id="{44C872AF-25BE-09CA-E71D-C4532D33AC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3408" y="181321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99;p3" descr="Messgerät Silhouette">
            <a:extLst>
              <a:ext uri="{FF2B5EF4-FFF2-40B4-BE49-F238E27FC236}">
                <a16:creationId xmlns:a16="http://schemas.microsoft.com/office/drawing/2014/main" id="{7A704F1C-35A2-648B-4A4D-BF4E8B89138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0593" y="176704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00;p3" descr="Mikroskop Silhouette">
            <a:extLst>
              <a:ext uri="{FF2B5EF4-FFF2-40B4-BE49-F238E27FC236}">
                <a16:creationId xmlns:a16="http://schemas.microsoft.com/office/drawing/2014/main" id="{0D645970-17A4-3F71-DC23-B01A4E0D85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36648" y="185581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1;p3" descr="Periodische Grafik Silhouette">
            <a:extLst>
              <a:ext uri="{FF2B5EF4-FFF2-40B4-BE49-F238E27FC236}">
                <a16:creationId xmlns:a16="http://schemas.microsoft.com/office/drawing/2014/main" id="{A3DABF95-DBE2-6E5A-0CAD-D4F8A6C7DFF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48421" y="1813215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414;p3">
            <a:extLst>
              <a:ext uri="{FF2B5EF4-FFF2-40B4-BE49-F238E27FC236}">
                <a16:creationId xmlns:a16="http://schemas.microsoft.com/office/drawing/2014/main" id="{ED92A96E-7DDE-E3E1-A88A-8C8FDCB1CB36}"/>
              </a:ext>
            </a:extLst>
          </p:cNvPr>
          <p:cNvGrpSpPr/>
          <p:nvPr/>
        </p:nvGrpSpPr>
        <p:grpSpPr>
          <a:xfrm>
            <a:off x="3828304" y="2313018"/>
            <a:ext cx="4780269" cy="10124"/>
            <a:chOff x="5854761" y="1844620"/>
            <a:chExt cx="4780269" cy="10124"/>
          </a:xfrm>
        </p:grpSpPr>
        <p:cxnSp>
          <p:nvCxnSpPr>
            <p:cNvPr id="14" name="Google Shape;418;p3">
              <a:extLst>
                <a:ext uri="{FF2B5EF4-FFF2-40B4-BE49-F238E27FC236}">
                  <a16:creationId xmlns:a16="http://schemas.microsoft.com/office/drawing/2014/main" id="{E915F32A-1443-9FA7-FDA4-32AADAD5799A}"/>
                </a:ext>
              </a:extLst>
            </p:cNvPr>
            <p:cNvCxnSpPr/>
            <p:nvPr/>
          </p:nvCxnSpPr>
          <p:spPr>
            <a:xfrm>
              <a:off x="5854761" y="1854744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" name="Google Shape;419;p3">
              <a:extLst>
                <a:ext uri="{FF2B5EF4-FFF2-40B4-BE49-F238E27FC236}">
                  <a16:creationId xmlns:a16="http://schemas.microsoft.com/office/drawing/2014/main" id="{1573B5FC-82BF-9B50-6523-D7FCAFE0B282}"/>
                </a:ext>
              </a:extLst>
            </p:cNvPr>
            <p:cNvCxnSpPr/>
            <p:nvPr/>
          </p:nvCxnSpPr>
          <p:spPr>
            <a:xfrm>
              <a:off x="7175706" y="1854744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6" name="Google Shape;421;p3">
              <a:extLst>
                <a:ext uri="{FF2B5EF4-FFF2-40B4-BE49-F238E27FC236}">
                  <a16:creationId xmlns:a16="http://schemas.microsoft.com/office/drawing/2014/main" id="{512B80F0-10D3-B0D6-2B4C-EBF827546AAC}"/>
                </a:ext>
              </a:extLst>
            </p:cNvPr>
            <p:cNvCxnSpPr/>
            <p:nvPr/>
          </p:nvCxnSpPr>
          <p:spPr>
            <a:xfrm>
              <a:off x="8757494" y="1844620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7" name="Google Shape;422;p3">
              <a:extLst>
                <a:ext uri="{FF2B5EF4-FFF2-40B4-BE49-F238E27FC236}">
                  <a16:creationId xmlns:a16="http://schemas.microsoft.com/office/drawing/2014/main" id="{429A0A51-0894-C6E6-9127-EB4D7E3C4C6E}"/>
                </a:ext>
              </a:extLst>
            </p:cNvPr>
            <p:cNvCxnSpPr/>
            <p:nvPr/>
          </p:nvCxnSpPr>
          <p:spPr>
            <a:xfrm>
              <a:off x="10226686" y="1844620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A9E18CD0-B670-C999-1FAD-0933FDC9C280}"/>
              </a:ext>
            </a:extLst>
          </p:cNvPr>
          <p:cNvSpPr/>
          <p:nvPr/>
        </p:nvSpPr>
        <p:spPr>
          <a:xfrm>
            <a:off x="2629179" y="2325635"/>
            <a:ext cx="6471139" cy="633046"/>
          </a:xfrm>
          <a:custGeom>
            <a:avLst/>
            <a:gdLst>
              <a:gd name="connsiteX0" fmla="*/ 6471139 w 6471139"/>
              <a:gd name="connsiteY0" fmla="*/ 379828 h 633046"/>
              <a:gd name="connsiteX1" fmla="*/ 6471139 w 6471139"/>
              <a:gd name="connsiteY1" fmla="*/ 633046 h 633046"/>
              <a:gd name="connsiteX2" fmla="*/ 0 w 6471139"/>
              <a:gd name="connsiteY2" fmla="*/ 633046 h 633046"/>
              <a:gd name="connsiteX3" fmla="*/ 0 w 6471139"/>
              <a:gd name="connsiteY3" fmla="*/ 0 h 633046"/>
              <a:gd name="connsiteX4" fmla="*/ 323557 w 6471139"/>
              <a:gd name="connsiteY4" fmla="*/ 0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139" h="633046">
                <a:moveTo>
                  <a:pt x="6471139" y="379828"/>
                </a:moveTo>
                <a:lnTo>
                  <a:pt x="6471139" y="633046"/>
                </a:lnTo>
                <a:lnTo>
                  <a:pt x="0" y="633046"/>
                </a:lnTo>
                <a:lnTo>
                  <a:pt x="0" y="0"/>
                </a:lnTo>
                <a:lnTo>
                  <a:pt x="323557" y="0"/>
                </a:ln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AB405D8-DB12-302C-80C5-61BA5E7B69C0}"/>
              </a:ext>
            </a:extLst>
          </p:cNvPr>
          <p:cNvSpPr/>
          <p:nvPr/>
        </p:nvSpPr>
        <p:spPr>
          <a:xfrm>
            <a:off x="3526973" y="2538183"/>
            <a:ext cx="231158" cy="2311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E7CB41-9141-3402-EA91-726785773C8C}"/>
              </a:ext>
            </a:extLst>
          </p:cNvPr>
          <p:cNvSpPr/>
          <p:nvPr/>
        </p:nvSpPr>
        <p:spPr>
          <a:xfrm>
            <a:off x="5058229" y="2538183"/>
            <a:ext cx="231158" cy="2311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8A3F6A-5AD9-FCCF-2C7E-F66D7DEC71FE}"/>
              </a:ext>
            </a:extLst>
          </p:cNvPr>
          <p:cNvSpPr/>
          <p:nvPr/>
        </p:nvSpPr>
        <p:spPr>
          <a:xfrm>
            <a:off x="7992322" y="2538183"/>
            <a:ext cx="231158" cy="2311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48E5F5-FE64-608D-3DF3-BE8FB0BE3C59}"/>
              </a:ext>
            </a:extLst>
          </p:cNvPr>
          <p:cNvSpPr/>
          <p:nvPr/>
        </p:nvSpPr>
        <p:spPr>
          <a:xfrm>
            <a:off x="9508662" y="2538183"/>
            <a:ext cx="231158" cy="2311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4A32F-DE3C-8BAC-F946-A192E435F301}"/>
              </a:ext>
            </a:extLst>
          </p:cNvPr>
          <p:cNvSpPr/>
          <p:nvPr/>
        </p:nvSpPr>
        <p:spPr>
          <a:xfrm>
            <a:off x="6499747" y="2543621"/>
            <a:ext cx="231158" cy="2311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3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18" name="Google Shape;397;p3" descr="Fluoreszierende Glühbirne Silhouette">
            <a:extLst>
              <a:ext uri="{FF2B5EF4-FFF2-40B4-BE49-F238E27FC236}">
                <a16:creationId xmlns:a16="http://schemas.microsoft.com/office/drawing/2014/main" id="{42F37525-CC42-6EA9-3908-95BEEB91F0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438" y="187354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98;p3" descr="Datenbank Silhouette">
            <a:extLst>
              <a:ext uri="{FF2B5EF4-FFF2-40B4-BE49-F238E27FC236}">
                <a16:creationId xmlns:a16="http://schemas.microsoft.com/office/drawing/2014/main" id="{44C872AF-25BE-09CA-E71D-C4532D33AC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3408" y="181321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99;p3" descr="Messgerät Silhouette">
            <a:extLst>
              <a:ext uri="{FF2B5EF4-FFF2-40B4-BE49-F238E27FC236}">
                <a16:creationId xmlns:a16="http://schemas.microsoft.com/office/drawing/2014/main" id="{7A704F1C-35A2-648B-4A4D-BF4E8B89138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0593" y="176704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00;p3" descr="Mikroskop Silhouette">
            <a:extLst>
              <a:ext uri="{FF2B5EF4-FFF2-40B4-BE49-F238E27FC236}">
                <a16:creationId xmlns:a16="http://schemas.microsoft.com/office/drawing/2014/main" id="{0D645970-17A4-3F71-DC23-B01A4E0D85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36648" y="185581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1;p3" descr="Periodische Grafik Silhouette">
            <a:extLst>
              <a:ext uri="{FF2B5EF4-FFF2-40B4-BE49-F238E27FC236}">
                <a16:creationId xmlns:a16="http://schemas.microsoft.com/office/drawing/2014/main" id="{A3DABF95-DBE2-6E5A-0CAD-D4F8A6C7DFF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48421" y="1813215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414;p3">
            <a:extLst>
              <a:ext uri="{FF2B5EF4-FFF2-40B4-BE49-F238E27FC236}">
                <a16:creationId xmlns:a16="http://schemas.microsoft.com/office/drawing/2014/main" id="{ED92A96E-7DDE-E3E1-A88A-8C8FDCB1CB36}"/>
              </a:ext>
            </a:extLst>
          </p:cNvPr>
          <p:cNvGrpSpPr/>
          <p:nvPr/>
        </p:nvGrpSpPr>
        <p:grpSpPr>
          <a:xfrm>
            <a:off x="3828304" y="2313018"/>
            <a:ext cx="4780269" cy="10124"/>
            <a:chOff x="5854761" y="1844620"/>
            <a:chExt cx="4780269" cy="10124"/>
          </a:xfrm>
        </p:grpSpPr>
        <p:cxnSp>
          <p:nvCxnSpPr>
            <p:cNvPr id="14" name="Google Shape;418;p3">
              <a:extLst>
                <a:ext uri="{FF2B5EF4-FFF2-40B4-BE49-F238E27FC236}">
                  <a16:creationId xmlns:a16="http://schemas.microsoft.com/office/drawing/2014/main" id="{E915F32A-1443-9FA7-FDA4-32AADAD5799A}"/>
                </a:ext>
              </a:extLst>
            </p:cNvPr>
            <p:cNvCxnSpPr/>
            <p:nvPr/>
          </p:nvCxnSpPr>
          <p:spPr>
            <a:xfrm>
              <a:off x="5854761" y="1854744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" name="Google Shape;419;p3">
              <a:extLst>
                <a:ext uri="{FF2B5EF4-FFF2-40B4-BE49-F238E27FC236}">
                  <a16:creationId xmlns:a16="http://schemas.microsoft.com/office/drawing/2014/main" id="{1573B5FC-82BF-9B50-6523-D7FCAFE0B282}"/>
                </a:ext>
              </a:extLst>
            </p:cNvPr>
            <p:cNvCxnSpPr/>
            <p:nvPr/>
          </p:nvCxnSpPr>
          <p:spPr>
            <a:xfrm>
              <a:off x="7175706" y="1854744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6" name="Google Shape;421;p3">
              <a:extLst>
                <a:ext uri="{FF2B5EF4-FFF2-40B4-BE49-F238E27FC236}">
                  <a16:creationId xmlns:a16="http://schemas.microsoft.com/office/drawing/2014/main" id="{512B80F0-10D3-B0D6-2B4C-EBF827546AAC}"/>
                </a:ext>
              </a:extLst>
            </p:cNvPr>
            <p:cNvCxnSpPr/>
            <p:nvPr/>
          </p:nvCxnSpPr>
          <p:spPr>
            <a:xfrm>
              <a:off x="8757494" y="1844620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7" name="Google Shape;422;p3">
              <a:extLst>
                <a:ext uri="{FF2B5EF4-FFF2-40B4-BE49-F238E27FC236}">
                  <a16:creationId xmlns:a16="http://schemas.microsoft.com/office/drawing/2014/main" id="{429A0A51-0894-C6E6-9127-EB4D7E3C4C6E}"/>
                </a:ext>
              </a:extLst>
            </p:cNvPr>
            <p:cNvCxnSpPr/>
            <p:nvPr/>
          </p:nvCxnSpPr>
          <p:spPr>
            <a:xfrm>
              <a:off x="10226686" y="1844620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A9E18CD0-B670-C999-1FAD-0933FDC9C280}"/>
              </a:ext>
            </a:extLst>
          </p:cNvPr>
          <p:cNvSpPr/>
          <p:nvPr/>
        </p:nvSpPr>
        <p:spPr>
          <a:xfrm>
            <a:off x="2629179" y="2325635"/>
            <a:ext cx="6471139" cy="633046"/>
          </a:xfrm>
          <a:custGeom>
            <a:avLst/>
            <a:gdLst>
              <a:gd name="connsiteX0" fmla="*/ 6471139 w 6471139"/>
              <a:gd name="connsiteY0" fmla="*/ 379828 h 633046"/>
              <a:gd name="connsiteX1" fmla="*/ 6471139 w 6471139"/>
              <a:gd name="connsiteY1" fmla="*/ 633046 h 633046"/>
              <a:gd name="connsiteX2" fmla="*/ 0 w 6471139"/>
              <a:gd name="connsiteY2" fmla="*/ 633046 h 633046"/>
              <a:gd name="connsiteX3" fmla="*/ 0 w 6471139"/>
              <a:gd name="connsiteY3" fmla="*/ 0 h 633046"/>
              <a:gd name="connsiteX4" fmla="*/ 323557 w 6471139"/>
              <a:gd name="connsiteY4" fmla="*/ 0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139" h="633046">
                <a:moveTo>
                  <a:pt x="6471139" y="379828"/>
                </a:moveTo>
                <a:lnTo>
                  <a:pt x="6471139" y="633046"/>
                </a:lnTo>
                <a:lnTo>
                  <a:pt x="0" y="633046"/>
                </a:lnTo>
                <a:lnTo>
                  <a:pt x="0" y="0"/>
                </a:lnTo>
                <a:lnTo>
                  <a:pt x="323557" y="0"/>
                </a:ln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D08BEA-5F20-FC3C-5F08-018BE32F2178}"/>
              </a:ext>
            </a:extLst>
          </p:cNvPr>
          <p:cNvGrpSpPr/>
          <p:nvPr/>
        </p:nvGrpSpPr>
        <p:grpSpPr>
          <a:xfrm>
            <a:off x="3793843" y="3513841"/>
            <a:ext cx="3856765" cy="2846263"/>
            <a:chOff x="3793843" y="3513841"/>
            <a:chExt cx="3856765" cy="2846263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2E292D5B-6D3E-B6E8-D52B-D466A2727716}"/>
                </a:ext>
              </a:extLst>
            </p:cNvPr>
            <p:cNvSpPr/>
            <p:nvPr/>
          </p:nvSpPr>
          <p:spPr>
            <a:xfrm rot="19492501">
              <a:off x="5660719" y="4223402"/>
              <a:ext cx="1264344" cy="43542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B25F2A-CF69-3446-14D4-19EF211B4352}"/>
                </a:ext>
              </a:extLst>
            </p:cNvPr>
            <p:cNvSpPr/>
            <p:nvPr/>
          </p:nvSpPr>
          <p:spPr>
            <a:xfrm>
              <a:off x="4916062" y="4630056"/>
              <a:ext cx="997813" cy="79828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Early</a:t>
              </a:r>
            </a:p>
            <a:p>
              <a:pPr algn="ctr"/>
              <a:r>
                <a:rPr lang="en-DE" dirty="0"/>
                <a:t>Demos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E6C9EF1-ED35-AE47-6200-2084FA856833}"/>
                </a:ext>
              </a:extLst>
            </p:cNvPr>
            <p:cNvCxnSpPr/>
            <p:nvPr/>
          </p:nvCxnSpPr>
          <p:spPr>
            <a:xfrm flipV="1">
              <a:off x="4338855" y="3516086"/>
              <a:ext cx="0" cy="23222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0AD2A3C-35D7-879A-383A-687A443E359C}"/>
                </a:ext>
              </a:extLst>
            </p:cNvPr>
            <p:cNvCxnSpPr>
              <a:cxnSpLocks/>
            </p:cNvCxnSpPr>
            <p:nvPr/>
          </p:nvCxnSpPr>
          <p:spPr>
            <a:xfrm>
              <a:off x="4491255" y="5990772"/>
              <a:ext cx="31593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342826-55BA-597A-2358-71AD4DFDAC1D}"/>
                </a:ext>
              </a:extLst>
            </p:cNvPr>
            <p:cNvSpPr txBox="1"/>
            <p:nvPr/>
          </p:nvSpPr>
          <p:spPr>
            <a:xfrm>
              <a:off x="5038582" y="5990772"/>
              <a:ext cx="2198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Workflow Complexity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CE61DC-B22D-2F8B-F110-347E2AC951AF}"/>
                </a:ext>
              </a:extLst>
            </p:cNvPr>
            <p:cNvSpPr txBox="1"/>
            <p:nvPr/>
          </p:nvSpPr>
          <p:spPr>
            <a:xfrm rot="16200000">
              <a:off x="2877053" y="4430631"/>
              <a:ext cx="220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Materials Intelligence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1F003-4358-2C2D-8368-44213D0AB044}"/>
                </a:ext>
              </a:extLst>
            </p:cNvPr>
            <p:cNvSpPr/>
            <p:nvPr/>
          </p:nvSpPr>
          <p:spPr>
            <a:xfrm>
              <a:off x="4491255" y="5413829"/>
              <a:ext cx="2969088" cy="42454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         HTS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2829B2-3215-9F90-4230-F2F23336E8A4}"/>
                </a:ext>
              </a:extLst>
            </p:cNvPr>
            <p:cNvSpPr/>
            <p:nvPr/>
          </p:nvSpPr>
          <p:spPr>
            <a:xfrm rot="16200000">
              <a:off x="3753796" y="4251563"/>
              <a:ext cx="1899988" cy="4245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             ML4Chem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C62992-1C7E-ECA7-2669-68BF3468BFCA}"/>
                </a:ext>
              </a:extLst>
            </p:cNvPr>
            <p:cNvSpPr/>
            <p:nvPr/>
          </p:nvSpPr>
          <p:spPr>
            <a:xfrm>
              <a:off x="4194629" y="4630057"/>
              <a:ext cx="1727200" cy="1320800"/>
            </a:xfrm>
            <a:custGeom>
              <a:avLst/>
              <a:gdLst>
                <a:gd name="connsiteX0" fmla="*/ 0 w 1727200"/>
                <a:gd name="connsiteY0" fmla="*/ 0 h 1320800"/>
                <a:gd name="connsiteX1" fmla="*/ 1727200 w 1727200"/>
                <a:gd name="connsiteY1" fmla="*/ 0 h 1320800"/>
                <a:gd name="connsiteX2" fmla="*/ 1727200 w 1727200"/>
                <a:gd name="connsiteY2" fmla="*/ 132080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0" h="1320800">
                  <a:moveTo>
                    <a:pt x="0" y="0"/>
                  </a:moveTo>
                  <a:lnTo>
                    <a:pt x="1727200" y="0"/>
                  </a:lnTo>
                  <a:lnTo>
                    <a:pt x="1727200" y="1320800"/>
                  </a:lnTo>
                </a:path>
              </a:pathLst>
            </a:cu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2AB405D8-DB12-302C-80C5-61BA5E7B69C0}"/>
              </a:ext>
            </a:extLst>
          </p:cNvPr>
          <p:cNvSpPr/>
          <p:nvPr/>
        </p:nvSpPr>
        <p:spPr>
          <a:xfrm>
            <a:off x="3526973" y="2538183"/>
            <a:ext cx="231158" cy="2311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E7CB41-9141-3402-EA91-726785773C8C}"/>
              </a:ext>
            </a:extLst>
          </p:cNvPr>
          <p:cNvSpPr/>
          <p:nvPr/>
        </p:nvSpPr>
        <p:spPr>
          <a:xfrm>
            <a:off x="5058229" y="2538183"/>
            <a:ext cx="231158" cy="2311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8A3F6A-5AD9-FCCF-2C7E-F66D7DEC71FE}"/>
              </a:ext>
            </a:extLst>
          </p:cNvPr>
          <p:cNvSpPr/>
          <p:nvPr/>
        </p:nvSpPr>
        <p:spPr>
          <a:xfrm>
            <a:off x="7992322" y="2538183"/>
            <a:ext cx="231158" cy="2311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48E5F5-FE64-608D-3DF3-BE8FB0BE3C59}"/>
              </a:ext>
            </a:extLst>
          </p:cNvPr>
          <p:cNvSpPr/>
          <p:nvPr/>
        </p:nvSpPr>
        <p:spPr>
          <a:xfrm>
            <a:off x="9508662" y="2538183"/>
            <a:ext cx="231158" cy="23115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E4A32F-DE3C-8BAC-F946-A192E435F301}"/>
              </a:ext>
            </a:extLst>
          </p:cNvPr>
          <p:cNvSpPr/>
          <p:nvPr/>
        </p:nvSpPr>
        <p:spPr>
          <a:xfrm>
            <a:off x="6499747" y="2543621"/>
            <a:ext cx="231158" cy="2311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73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Modular Data Analysis Package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34" name="Picture 4" descr="app-use">
            <a:extLst>
              <a:ext uri="{FF2B5EF4-FFF2-40B4-BE49-F238E27FC236}">
                <a16:creationId xmlns:a16="http://schemas.microsoft.com/office/drawing/2014/main" id="{6DB74CE1-1E09-369C-BE3F-F5FAD893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1" y="1276134"/>
            <a:ext cx="6961715" cy="52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TU - International network - Home | Facebook">
            <a:extLst>
              <a:ext uri="{FF2B5EF4-FFF2-40B4-BE49-F238E27FC236}">
                <a16:creationId xmlns:a16="http://schemas.microsoft.com/office/drawing/2014/main" id="{28A8F3BF-2F65-F7AF-3FB1-1DAEFB34C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48527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64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Modular Data Analysis Package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34" name="Picture 4" descr="app-use">
            <a:extLst>
              <a:ext uri="{FF2B5EF4-FFF2-40B4-BE49-F238E27FC236}">
                <a16:creationId xmlns:a16="http://schemas.microsoft.com/office/drawing/2014/main" id="{6DB74CE1-1E09-369C-BE3F-F5FAD893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1" y="1276134"/>
            <a:ext cx="6961715" cy="52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0B3866-5547-5C20-AF76-E00381144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24" y="2219134"/>
            <a:ext cx="8662851" cy="241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2" descr="DTU - International network - Home | Facebook">
            <a:extLst>
              <a:ext uri="{FF2B5EF4-FFF2-40B4-BE49-F238E27FC236}">
                <a16:creationId xmlns:a16="http://schemas.microsoft.com/office/drawing/2014/main" id="{28A8F3BF-2F65-F7AF-3FB1-1DAEFB34C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48527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Extension for electrochemistry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8A15D7F-B26A-AD27-F972-A7CBA6E0E0D5}"/>
              </a:ext>
            </a:extLst>
          </p:cNvPr>
          <p:cNvSpPr txBox="1">
            <a:spLocks/>
          </p:cNvSpPr>
          <p:nvPr/>
        </p:nvSpPr>
        <p:spPr>
          <a:xfrm>
            <a:off x="1271450" y="360579"/>
            <a:ext cx="9448800" cy="913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F8B6EE-10C4-AD76-351D-3E83204CB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6"/>
          <a:stretch/>
        </p:blipFill>
        <p:spPr>
          <a:xfrm>
            <a:off x="9410071" y="3642103"/>
            <a:ext cx="2518577" cy="241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0FEF0D-4514-D039-AAE5-2BD9D2407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79" b="24853"/>
          <a:stretch/>
        </p:blipFill>
        <p:spPr>
          <a:xfrm>
            <a:off x="9410071" y="1857425"/>
            <a:ext cx="2458724" cy="1784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7785E-E335-13FD-BBA0-37E147D0F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918" y="1857425"/>
            <a:ext cx="3162300" cy="2374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FE614B-E49D-FE16-0F18-15718563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918" y="3590752"/>
            <a:ext cx="3162300" cy="24130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1899E61-93A9-3877-A27B-34D0E0C58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44" y="1844824"/>
            <a:ext cx="5873374" cy="44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7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Extension for electrochemistry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8A15D7F-B26A-AD27-F972-A7CBA6E0E0D5}"/>
              </a:ext>
            </a:extLst>
          </p:cNvPr>
          <p:cNvSpPr txBox="1">
            <a:spLocks/>
          </p:cNvSpPr>
          <p:nvPr/>
        </p:nvSpPr>
        <p:spPr>
          <a:xfrm>
            <a:off x="1271450" y="360579"/>
            <a:ext cx="9448800" cy="913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F8B6EE-10C4-AD76-351D-3E83204CB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6"/>
          <a:stretch/>
        </p:blipFill>
        <p:spPr>
          <a:xfrm>
            <a:off x="9410071" y="3642103"/>
            <a:ext cx="2518577" cy="241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0FEF0D-4514-D039-AAE5-2BD9D2407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79" b="24853"/>
          <a:stretch/>
        </p:blipFill>
        <p:spPr>
          <a:xfrm>
            <a:off x="9410071" y="1857425"/>
            <a:ext cx="2458724" cy="1784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7785E-E335-13FD-BBA0-37E147D0F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918" y="1857425"/>
            <a:ext cx="3162300" cy="2374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FE614B-E49D-FE16-0F18-15718563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918" y="3590752"/>
            <a:ext cx="3162300" cy="24130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1899E61-93A9-3877-A27B-34D0E0C58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44" y="1844824"/>
            <a:ext cx="5873374" cy="44647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EA5150-A16B-DFF0-A288-0F0CAC92EDE2}"/>
              </a:ext>
            </a:extLst>
          </p:cNvPr>
          <p:cNvSpPr/>
          <p:nvPr/>
        </p:nvSpPr>
        <p:spPr>
          <a:xfrm>
            <a:off x="7118958" y="5294291"/>
            <a:ext cx="5073042" cy="11645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/>
              <a:t>XPS/SIMS (KIT)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898E24-E024-9BA8-152A-0B52211D5B57}"/>
              </a:ext>
            </a:extLst>
          </p:cNvPr>
          <p:cNvSpPr/>
          <p:nvPr/>
        </p:nvSpPr>
        <p:spPr>
          <a:xfrm>
            <a:off x="5073043" y="3859059"/>
            <a:ext cx="5073042" cy="17035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/>
              <a:t>Standart battery analyses (ULIV, KIT)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8DF74-DD06-F2B7-7286-CE2223E2988F}"/>
              </a:ext>
            </a:extLst>
          </p:cNvPr>
          <p:cNvSpPr/>
          <p:nvPr/>
        </p:nvSpPr>
        <p:spPr>
          <a:xfrm>
            <a:off x="2876116" y="2559885"/>
            <a:ext cx="5073042" cy="17035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/>
              <a:t>EIS analysis (KIT)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958BE-F1D1-FE2D-0654-3B52AF3FDBFC}"/>
              </a:ext>
            </a:extLst>
          </p:cNvPr>
          <p:cNvSpPr/>
          <p:nvPr/>
        </p:nvSpPr>
        <p:spPr>
          <a:xfrm>
            <a:off x="1102898" y="1273962"/>
            <a:ext cx="5073042" cy="17035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/>
              <a:t>GITT analysis</a:t>
            </a:r>
          </a:p>
          <a:p>
            <a:pPr algn="ctr"/>
            <a:r>
              <a:rPr lang="en-DE" sz="3200" dirty="0"/>
              <a:t>(CIDETEC,ULIV,KIT)</a:t>
            </a:r>
          </a:p>
        </p:txBody>
      </p:sp>
    </p:spTree>
    <p:extLst>
      <p:ext uri="{BB962C8B-B14F-4D97-AF65-F5344CB8AC3E}">
        <p14:creationId xmlns:p14="http://schemas.microsoft.com/office/powerpoint/2010/main" val="6501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EACEB2-DC40-ECAD-7192-646317A2E870}"/>
              </a:ext>
            </a:extLst>
          </p:cNvPr>
          <p:cNvSpPr/>
          <p:nvPr/>
        </p:nvSpPr>
        <p:spPr>
          <a:xfrm>
            <a:off x="3557755" y="1462216"/>
            <a:ext cx="3227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5AB5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Accelerating experiments with active learning</a:t>
            </a:r>
          </a:p>
        </p:txBody>
      </p:sp>
      <p:pic>
        <p:nvPicPr>
          <p:cNvPr id="8" name="Picture 2" descr="DTU - International network - Home | Facebook">
            <a:extLst>
              <a:ext uri="{FF2B5EF4-FFF2-40B4-BE49-F238E27FC236}">
                <a16:creationId xmlns:a16="http://schemas.microsoft.com/office/drawing/2014/main" id="{180F00D0-568D-F52D-C9CD-FA88BC47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80" y="3857243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University of Liverpool Logo Vector (SVG, PDF, Ai, EPS, CDR) Free Download  - Logowik.com">
            <a:extLst>
              <a:ext uri="{FF2B5EF4-FFF2-40B4-BE49-F238E27FC236}">
                <a16:creationId xmlns:a16="http://schemas.microsoft.com/office/drawing/2014/main" id="{2B813B42-8F2B-D67E-7BCC-931976CF2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7" r="8639" b="36665"/>
          <a:stretch/>
        </p:blipFill>
        <p:spPr bwMode="auto">
          <a:xfrm>
            <a:off x="8977541" y="1493418"/>
            <a:ext cx="3070650" cy="73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Karlsruher Institut für Technologie - Wikipedia">
            <a:extLst>
              <a:ext uri="{FF2B5EF4-FFF2-40B4-BE49-F238E27FC236}">
                <a16:creationId xmlns:a16="http://schemas.microsoft.com/office/drawing/2014/main" id="{673F20F0-DE8E-B919-7118-3891F490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547" y="3950365"/>
            <a:ext cx="1612899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D4A08F-ABA8-6B4E-7671-6B5E722759BA}"/>
              </a:ext>
            </a:extLst>
          </p:cNvPr>
          <p:cNvSpPr/>
          <p:nvPr/>
        </p:nvSpPr>
        <p:spPr>
          <a:xfrm>
            <a:off x="7197564" y="1402802"/>
            <a:ext cx="2233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5AB5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automated data analysis framework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90C818-2F26-53A5-1821-C47F45A7CA36}"/>
              </a:ext>
            </a:extLst>
          </p:cNvPr>
          <p:cNvSpPr/>
          <p:nvPr/>
        </p:nvSpPr>
        <p:spPr>
          <a:xfrm>
            <a:off x="3815907" y="3833485"/>
            <a:ext cx="26481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Transfer learning and new fundamental insights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11270-B940-E158-AE1D-81E9C161A9F4}"/>
              </a:ext>
            </a:extLst>
          </p:cNvPr>
          <p:cNvSpPr/>
          <p:nvPr/>
        </p:nvSpPr>
        <p:spPr>
          <a:xfrm>
            <a:off x="7127527" y="3833485"/>
            <a:ext cx="237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Automatic reasoning and materials funnel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BFFAF0-6A98-BFC9-48FF-83D8AFFB7759}"/>
              </a:ext>
            </a:extLst>
          </p:cNvPr>
          <p:cNvCxnSpPr>
            <a:cxnSpLocks/>
          </p:cNvCxnSpPr>
          <p:nvPr/>
        </p:nvCxnSpPr>
        <p:spPr>
          <a:xfrm flipH="1">
            <a:off x="6156251" y="2491409"/>
            <a:ext cx="1080000" cy="108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0AB36D-3D11-37CB-6FD4-B6A9986CA7C3}"/>
              </a:ext>
            </a:extLst>
          </p:cNvPr>
          <p:cNvCxnSpPr>
            <a:cxnSpLocks/>
          </p:cNvCxnSpPr>
          <p:nvPr/>
        </p:nvCxnSpPr>
        <p:spPr>
          <a:xfrm flipH="1" flipV="1">
            <a:off x="6156251" y="2491409"/>
            <a:ext cx="1080000" cy="108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1DF9CC-3C0F-7868-AE35-22625A7B5A74}"/>
              </a:ext>
            </a:extLst>
          </p:cNvPr>
          <p:cNvCxnSpPr>
            <a:cxnSpLocks/>
          </p:cNvCxnSpPr>
          <p:nvPr/>
        </p:nvCxnSpPr>
        <p:spPr>
          <a:xfrm flipH="1">
            <a:off x="6080051" y="2292790"/>
            <a:ext cx="1232400" cy="479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786D82-5CCE-D8E3-FF5A-5C7F11FA5F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6153" y="3029013"/>
            <a:ext cx="1232400" cy="479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AF3F8-2466-B1FF-022D-3B0575C98C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443" y="3077412"/>
            <a:ext cx="1232400" cy="479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E47DDE-41D2-4D2E-242E-C4D634230458}"/>
              </a:ext>
            </a:extLst>
          </p:cNvPr>
          <p:cNvCxnSpPr>
            <a:cxnSpLocks/>
          </p:cNvCxnSpPr>
          <p:nvPr/>
        </p:nvCxnSpPr>
        <p:spPr>
          <a:xfrm flipH="1">
            <a:off x="6028925" y="3857243"/>
            <a:ext cx="1232400" cy="479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Karlsruher Institut für Technologie - Wikipedia">
            <a:extLst>
              <a:ext uri="{FF2B5EF4-FFF2-40B4-BE49-F238E27FC236}">
                <a16:creationId xmlns:a16="http://schemas.microsoft.com/office/drawing/2014/main" id="{A3B2AF54-5A50-7C28-7B8A-B9732415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30" y="1402802"/>
            <a:ext cx="1612899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CEF2B45-10BF-934A-3077-35B785393DAE}"/>
              </a:ext>
            </a:extLst>
          </p:cNvPr>
          <p:cNvSpPr txBox="1"/>
          <p:nvPr/>
        </p:nvSpPr>
        <p:spPr>
          <a:xfrm>
            <a:off x="3696471" y="2230331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WP4,WP5, </a:t>
            </a:r>
            <a:r>
              <a:rPr lang="en-DE" b="1" dirty="0">
                <a:solidFill>
                  <a:srgbClr val="5AB54A"/>
                </a:solidFill>
              </a:rPr>
              <a:t>WP6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63EE11-43A0-23DA-8BD6-046BBC32D1D6}"/>
              </a:ext>
            </a:extLst>
          </p:cNvPr>
          <p:cNvSpPr txBox="1"/>
          <p:nvPr/>
        </p:nvSpPr>
        <p:spPr>
          <a:xfrm>
            <a:off x="7763375" y="2230331"/>
            <a:ext cx="169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WP4,</a:t>
            </a:r>
            <a:r>
              <a:rPr lang="en-DE" b="1" dirty="0">
                <a:solidFill>
                  <a:srgbClr val="5AB54A"/>
                </a:solidFill>
              </a:rPr>
              <a:t>WP5, WP6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AF86E9-C62B-137F-9874-A4BF4EE18F74}"/>
              </a:ext>
            </a:extLst>
          </p:cNvPr>
          <p:cNvSpPr txBox="1"/>
          <p:nvPr/>
        </p:nvSpPr>
        <p:spPr>
          <a:xfrm>
            <a:off x="2390466" y="3476032"/>
            <a:ext cx="342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5AB54A"/>
                </a:solidFill>
              </a:rPr>
              <a:t>WP11</a:t>
            </a:r>
            <a:r>
              <a:rPr lang="en-DE" dirty="0">
                <a:solidFill>
                  <a:srgbClr val="5AB54A"/>
                </a:solidFill>
              </a:rPr>
              <a:t>, WP2</a:t>
            </a:r>
            <a:r>
              <a:rPr lang="en-DE" dirty="0"/>
              <a:t>, WP3, WP4,WP5, </a:t>
            </a:r>
            <a:r>
              <a:rPr lang="en-DE" dirty="0">
                <a:solidFill>
                  <a:srgbClr val="5AB54A"/>
                </a:solidFill>
              </a:rPr>
              <a:t>WP6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74E68F-3314-F414-AC4E-9792CB6AB150}"/>
              </a:ext>
            </a:extLst>
          </p:cNvPr>
          <p:cNvSpPr txBox="1"/>
          <p:nvPr/>
        </p:nvSpPr>
        <p:spPr>
          <a:xfrm>
            <a:off x="7763375" y="3499497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5AB54A"/>
                </a:solidFill>
              </a:rPr>
              <a:t>WP2</a:t>
            </a:r>
            <a:r>
              <a:rPr lang="en-DE" dirty="0"/>
              <a:t>, WP3, WP4, WP5, </a:t>
            </a:r>
            <a:r>
              <a:rPr lang="en-DE" dirty="0">
                <a:solidFill>
                  <a:srgbClr val="5AB54A"/>
                </a:solidFill>
              </a:rPr>
              <a:t>WP6, WP11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F60757-5A1D-E59B-143D-56318388C546}"/>
              </a:ext>
            </a:extLst>
          </p:cNvPr>
          <p:cNvSpPr/>
          <p:nvPr/>
        </p:nvSpPr>
        <p:spPr>
          <a:xfrm>
            <a:off x="2543816" y="5296347"/>
            <a:ext cx="9537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D10.1</a:t>
            </a:r>
            <a:r>
              <a:rPr lang="en-GB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Active learning Package/Module (</a:t>
            </a:r>
            <a:r>
              <a:rPr lang="en-GB" b="1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KIT</a:t>
            </a:r>
            <a:r>
              <a:rPr lang="en-GB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M18)</a:t>
            </a:r>
            <a:br>
              <a:rPr lang="en-GB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D10.2</a:t>
            </a:r>
            <a:r>
              <a:rPr lang="en-GB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Modular package for analysis (</a:t>
            </a:r>
            <a:r>
              <a:rPr lang="en-GB" b="1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ULIV</a:t>
            </a:r>
            <a:r>
              <a:rPr lang="en-GB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M24)</a:t>
            </a:r>
          </a:p>
          <a:p>
            <a:r>
              <a:rPr lang="en-GB" b="1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D10.3</a:t>
            </a:r>
            <a:r>
              <a:rPr lang="en-GB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Demonstration of linking active learning accelerated HTS and simulations (</a:t>
            </a:r>
            <a:r>
              <a:rPr lang="en-GB" b="1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DTU</a:t>
            </a:r>
            <a:r>
              <a:rPr lang="en-GB" dirty="0">
                <a:solidFill>
                  <a:srgbClr val="5AB5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M24)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D10.4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Tiered theory and experiment screening pipeline 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M36) 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7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68003-D627-883A-D9D5-C254175C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15" y="1317798"/>
            <a:ext cx="10000343" cy="500943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C48873-0AA4-9E57-CE33-245CACB76517}"/>
              </a:ext>
            </a:extLst>
          </p:cNvPr>
          <p:cNvSpPr txBox="1">
            <a:spLocks/>
          </p:cNvSpPr>
          <p:nvPr/>
        </p:nvSpPr>
        <p:spPr>
          <a:xfrm>
            <a:off x="633095" y="260648"/>
            <a:ext cx="10503465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kern="1200">
                <a:solidFill>
                  <a:srgbClr val="5BB13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dirty="0">
                <a:solidFill>
                  <a:schemeClr val="bg1"/>
                </a:solidFill>
              </a:rPr>
              <a:t>Key Demonstrators</a:t>
            </a:r>
          </a:p>
        </p:txBody>
      </p:sp>
    </p:spTree>
    <p:extLst>
      <p:ext uri="{BB962C8B-B14F-4D97-AF65-F5344CB8AC3E}">
        <p14:creationId xmlns:p14="http://schemas.microsoft.com/office/powerpoint/2010/main" val="3643412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C9D3A-E9D3-6950-B47B-852AAEF516AA}"/>
              </a:ext>
            </a:extLst>
          </p:cNvPr>
          <p:cNvSpPr txBox="1">
            <a:spLocks/>
          </p:cNvSpPr>
          <p:nvPr/>
        </p:nvSpPr>
        <p:spPr>
          <a:xfrm>
            <a:off x="633095" y="260648"/>
            <a:ext cx="10503465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kern="1200">
                <a:solidFill>
                  <a:srgbClr val="5BB13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dirty="0">
                <a:solidFill>
                  <a:schemeClr val="bg1"/>
                </a:solidFill>
              </a:rPr>
              <a:t>Interaction with Battery2030+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4B5F5-F6A4-EBBB-E96D-EBD4DF5B806A}"/>
              </a:ext>
            </a:extLst>
          </p:cNvPr>
          <p:cNvSpPr txBox="1"/>
          <p:nvPr/>
        </p:nvSpPr>
        <p:spPr>
          <a:xfrm>
            <a:off x="2452914" y="3657600"/>
            <a:ext cx="297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Participated in the workshops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EB166-8FBA-084B-BEEE-FD6492E2C733}"/>
              </a:ext>
            </a:extLst>
          </p:cNvPr>
          <p:cNvSpPr txBox="1"/>
          <p:nvPr/>
        </p:nvSpPr>
        <p:spPr>
          <a:xfrm>
            <a:off x="4288971" y="4278868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Co-drafted the roadmap and made amendments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138FC-1153-FD5A-B58C-A21BE32274EB}"/>
              </a:ext>
            </a:extLst>
          </p:cNvPr>
          <p:cNvSpPr txBox="1"/>
          <p:nvPr/>
        </p:nvSpPr>
        <p:spPr>
          <a:xfrm>
            <a:off x="6415314" y="4900136"/>
            <a:ext cx="328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Joined effords for standartization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D3B26-2776-5A2C-976C-F3E4CC542E1D}"/>
              </a:ext>
            </a:extLst>
          </p:cNvPr>
          <p:cNvSpPr txBox="1"/>
          <p:nvPr/>
        </p:nvSpPr>
        <p:spPr>
          <a:xfrm>
            <a:off x="7873999" y="5521404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Acknowledgement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DDEBFD-B320-3ACB-8DE2-EC2908A59D78}"/>
              </a:ext>
            </a:extLst>
          </p:cNvPr>
          <p:cNvSpPr txBox="1"/>
          <p:nvPr/>
        </p:nvSpPr>
        <p:spPr>
          <a:xfrm>
            <a:off x="917794" y="1817132"/>
            <a:ext cx="102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Started building the tools to (partially) accelerate virtually any project under the Battery2030+ umbrella!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C3E094-7B96-88B0-C7B0-09263E0FE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26" r="8314" b="16160"/>
          <a:stretch/>
        </p:blipFill>
        <p:spPr>
          <a:xfrm>
            <a:off x="3440432" y="2254419"/>
            <a:ext cx="4672510" cy="1066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63D063-D331-502C-9057-835074E7CA31}"/>
              </a:ext>
            </a:extLst>
          </p:cNvPr>
          <p:cNvSpPr txBox="1"/>
          <p:nvPr/>
        </p:nvSpPr>
        <p:spPr>
          <a:xfrm>
            <a:off x="1074057" y="2464424"/>
            <a:ext cx="1900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600" dirty="0"/>
              <a:t>Intention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DD188-54EF-5C18-0B9F-93D17F6CF08F}"/>
              </a:ext>
            </a:extLst>
          </p:cNvPr>
          <p:cNvSpPr txBox="1"/>
          <p:nvPr/>
        </p:nvSpPr>
        <p:spPr>
          <a:xfrm>
            <a:off x="8578541" y="2498239"/>
            <a:ext cx="2338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600" dirty="0"/>
              <a:t>Experiment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4875C3-567E-257D-94BD-91A690B4EB5F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2974834" y="2787590"/>
            <a:ext cx="465598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D1C440-C00E-A859-F319-7EA23BD7984A}"/>
              </a:ext>
            </a:extLst>
          </p:cNvPr>
          <p:cNvCxnSpPr/>
          <p:nvPr/>
        </p:nvCxnSpPr>
        <p:spPr>
          <a:xfrm>
            <a:off x="8145029" y="2832105"/>
            <a:ext cx="465598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61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C9D3A-E9D3-6950-B47B-852AAEF516AA}"/>
              </a:ext>
            </a:extLst>
          </p:cNvPr>
          <p:cNvSpPr txBox="1">
            <a:spLocks/>
          </p:cNvSpPr>
          <p:nvPr/>
        </p:nvSpPr>
        <p:spPr>
          <a:xfrm>
            <a:off x="633095" y="260648"/>
            <a:ext cx="10503465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200" b="1" kern="1200">
                <a:solidFill>
                  <a:srgbClr val="5BB13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200" kern="1200">
                <a:solidFill>
                  <a:srgbClr val="3FEB3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dirty="0">
                <a:solidFill>
                  <a:schemeClr val="bg1"/>
                </a:solidFill>
              </a:rPr>
              <a:t>Outlook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C3E094-7B96-88B0-C7B0-09263E0FE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26" r="74378" b="16160"/>
          <a:stretch/>
        </p:blipFill>
        <p:spPr>
          <a:xfrm>
            <a:off x="0" y="3311239"/>
            <a:ext cx="1305740" cy="1066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7CA70A-F602-957E-420D-0D73E82E025E}"/>
              </a:ext>
            </a:extLst>
          </p:cNvPr>
          <p:cNvSpPr txBox="1"/>
          <p:nvPr/>
        </p:nvSpPr>
        <p:spPr>
          <a:xfrm>
            <a:off x="1305740" y="3437782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4000" dirty="0">
                <a:latin typeface="Bahnschrift" panose="020B0502040204020203" pitchFamily="34" charset="0"/>
              </a:rPr>
              <a:t>multi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B76D7C8-9684-0345-8DD8-69B7D767E988}"/>
              </a:ext>
            </a:extLst>
          </p:cNvPr>
          <p:cNvSpPr/>
          <p:nvPr/>
        </p:nvSpPr>
        <p:spPr>
          <a:xfrm>
            <a:off x="2786197" y="2002971"/>
            <a:ext cx="1248228" cy="3628571"/>
          </a:xfrm>
          <a:prstGeom prst="leftBrace">
            <a:avLst>
              <a:gd name="adj1" fmla="val 420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6511E-88B1-A504-D35F-AFFB17369120}"/>
              </a:ext>
            </a:extLst>
          </p:cNvPr>
          <p:cNvSpPr txBox="1"/>
          <p:nvPr/>
        </p:nvSpPr>
        <p:spPr>
          <a:xfrm>
            <a:off x="3816711" y="2314397"/>
            <a:ext cx="209044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4000" dirty="0"/>
              <a:t>objective</a:t>
            </a:r>
          </a:p>
          <a:p>
            <a:pPr algn="ctr"/>
            <a:r>
              <a:rPr lang="en-DE" sz="4000" dirty="0"/>
              <a:t>fidelity</a:t>
            </a:r>
          </a:p>
          <a:p>
            <a:pPr algn="ctr"/>
            <a:r>
              <a:rPr lang="en-DE" sz="4000" dirty="0"/>
              <a:t>cost</a:t>
            </a:r>
          </a:p>
          <a:p>
            <a:pPr algn="ctr"/>
            <a:r>
              <a:rPr lang="en-DE" sz="4000" dirty="0"/>
              <a:t>tenancy</a:t>
            </a:r>
          </a:p>
          <a:p>
            <a:pPr algn="ctr"/>
            <a:r>
              <a:rPr lang="en-DE" sz="4000" dirty="0"/>
              <a:t>…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7F42CEC-786A-E0F6-07C1-947EB6780A21}"/>
              </a:ext>
            </a:extLst>
          </p:cNvPr>
          <p:cNvSpPr/>
          <p:nvPr/>
        </p:nvSpPr>
        <p:spPr>
          <a:xfrm rot="10800000">
            <a:off x="5907155" y="2002970"/>
            <a:ext cx="1248228" cy="3628571"/>
          </a:xfrm>
          <a:prstGeom prst="leftBrace">
            <a:avLst>
              <a:gd name="adj1" fmla="val 420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AB702FC-C996-2C91-E352-5069398A75D1}"/>
              </a:ext>
            </a:extLst>
          </p:cNvPr>
          <p:cNvSpPr/>
          <p:nvPr/>
        </p:nvSpPr>
        <p:spPr>
          <a:xfrm>
            <a:off x="7284693" y="2380342"/>
            <a:ext cx="1248228" cy="2865971"/>
          </a:xfrm>
          <a:prstGeom prst="leftBrace">
            <a:avLst>
              <a:gd name="adj1" fmla="val 420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A3B6B1-328E-0483-9BB5-57A4278CA383}"/>
              </a:ext>
            </a:extLst>
          </p:cNvPr>
          <p:cNvSpPr txBox="1"/>
          <p:nvPr/>
        </p:nvSpPr>
        <p:spPr>
          <a:xfrm>
            <a:off x="7897658" y="2691768"/>
            <a:ext cx="29255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4000" dirty="0"/>
              <a:t>optimization</a:t>
            </a:r>
          </a:p>
          <a:p>
            <a:pPr algn="ctr"/>
            <a:r>
              <a:rPr lang="en-DE" sz="4000" dirty="0"/>
              <a:t>learning</a:t>
            </a:r>
          </a:p>
          <a:p>
            <a:pPr algn="ctr"/>
            <a:r>
              <a:rPr lang="en-DE" sz="4000" dirty="0"/>
              <a:t>collaboration</a:t>
            </a:r>
          </a:p>
          <a:p>
            <a:pPr algn="ctr"/>
            <a:r>
              <a:rPr lang="en-DE" sz="4000" dirty="0"/>
              <a:t>…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6AB630D-41E4-7F27-F0CD-5959F4D477E8}"/>
              </a:ext>
            </a:extLst>
          </p:cNvPr>
          <p:cNvSpPr/>
          <p:nvPr/>
        </p:nvSpPr>
        <p:spPr>
          <a:xfrm rot="10800000">
            <a:off x="10405651" y="2380341"/>
            <a:ext cx="1248228" cy="2865970"/>
          </a:xfrm>
          <a:prstGeom prst="leftBrace">
            <a:avLst>
              <a:gd name="adj1" fmla="val 4205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995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3ED22D-BDBB-4772-B02F-AD1339F015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43672" y="116632"/>
            <a:ext cx="8755613" cy="864096"/>
          </a:xfrm>
        </p:spPr>
        <p:txBody>
          <a:bodyPr anchor="ctr"/>
          <a:lstStyle/>
          <a:p>
            <a:r>
              <a:rPr lang="en-GB" sz="3200" dirty="0"/>
              <a:t>WP Tasks and Deliverables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ACEB2-DC40-ECAD-7192-646317A2E870}"/>
              </a:ext>
            </a:extLst>
          </p:cNvPr>
          <p:cNvSpPr/>
          <p:nvPr/>
        </p:nvSpPr>
        <p:spPr>
          <a:xfrm>
            <a:off x="3557755" y="1462216"/>
            <a:ext cx="3227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Accelerating experiments with active learning</a:t>
            </a:r>
          </a:p>
        </p:txBody>
      </p:sp>
      <p:pic>
        <p:nvPicPr>
          <p:cNvPr id="8" name="Picture 2" descr="DTU - International network - Home | Facebook">
            <a:extLst>
              <a:ext uri="{FF2B5EF4-FFF2-40B4-BE49-F238E27FC236}">
                <a16:creationId xmlns:a16="http://schemas.microsoft.com/office/drawing/2014/main" id="{180F00D0-568D-F52D-C9CD-FA88BC47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80" y="3857243"/>
            <a:ext cx="1048894" cy="10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University of Liverpool Logo Vector (SVG, PDF, Ai, EPS, CDR) Free Download  - Logowik.com">
            <a:extLst>
              <a:ext uri="{FF2B5EF4-FFF2-40B4-BE49-F238E27FC236}">
                <a16:creationId xmlns:a16="http://schemas.microsoft.com/office/drawing/2014/main" id="{2B813B42-8F2B-D67E-7BCC-931976CF2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7" r="8639" b="36665"/>
          <a:stretch/>
        </p:blipFill>
        <p:spPr bwMode="auto">
          <a:xfrm>
            <a:off x="8977541" y="1493418"/>
            <a:ext cx="3070650" cy="73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Karlsruher Institut für Technologie - Wikipedia">
            <a:extLst>
              <a:ext uri="{FF2B5EF4-FFF2-40B4-BE49-F238E27FC236}">
                <a16:creationId xmlns:a16="http://schemas.microsoft.com/office/drawing/2014/main" id="{673F20F0-DE8E-B919-7118-3891F490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547" y="3950365"/>
            <a:ext cx="1612899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D4A08F-ABA8-6B4E-7671-6B5E722759BA}"/>
              </a:ext>
            </a:extLst>
          </p:cNvPr>
          <p:cNvSpPr/>
          <p:nvPr/>
        </p:nvSpPr>
        <p:spPr>
          <a:xfrm>
            <a:off x="7197564" y="1402802"/>
            <a:ext cx="2233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 automated data analysis framework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90C818-2F26-53A5-1821-C47F45A7CA36}"/>
              </a:ext>
            </a:extLst>
          </p:cNvPr>
          <p:cNvSpPr/>
          <p:nvPr/>
        </p:nvSpPr>
        <p:spPr>
          <a:xfrm>
            <a:off x="3815907" y="3833485"/>
            <a:ext cx="26481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Transfer learning and new fundamental insights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11270-B940-E158-AE1D-81E9C161A9F4}"/>
              </a:ext>
            </a:extLst>
          </p:cNvPr>
          <p:cNvSpPr/>
          <p:nvPr/>
        </p:nvSpPr>
        <p:spPr>
          <a:xfrm>
            <a:off x="7127527" y="3833485"/>
            <a:ext cx="237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Automatic reasoning and materials funnel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BFFAF0-6A98-BFC9-48FF-83D8AFFB7759}"/>
              </a:ext>
            </a:extLst>
          </p:cNvPr>
          <p:cNvCxnSpPr>
            <a:cxnSpLocks/>
          </p:cNvCxnSpPr>
          <p:nvPr/>
        </p:nvCxnSpPr>
        <p:spPr>
          <a:xfrm flipH="1">
            <a:off x="6156251" y="2491409"/>
            <a:ext cx="1080000" cy="108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0AB36D-3D11-37CB-6FD4-B6A9986CA7C3}"/>
              </a:ext>
            </a:extLst>
          </p:cNvPr>
          <p:cNvCxnSpPr>
            <a:cxnSpLocks/>
          </p:cNvCxnSpPr>
          <p:nvPr/>
        </p:nvCxnSpPr>
        <p:spPr>
          <a:xfrm flipH="1" flipV="1">
            <a:off x="6156251" y="2491409"/>
            <a:ext cx="1080000" cy="108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1DF9CC-3C0F-7868-AE35-22625A7B5A74}"/>
              </a:ext>
            </a:extLst>
          </p:cNvPr>
          <p:cNvCxnSpPr>
            <a:cxnSpLocks/>
          </p:cNvCxnSpPr>
          <p:nvPr/>
        </p:nvCxnSpPr>
        <p:spPr>
          <a:xfrm flipH="1">
            <a:off x="6080051" y="2292790"/>
            <a:ext cx="1232400" cy="479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786D82-5CCE-D8E3-FF5A-5C7F11FA5F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6153" y="3029013"/>
            <a:ext cx="1232400" cy="479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3AF3F8-2466-B1FF-022D-3B0575C98C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3443" y="3077412"/>
            <a:ext cx="1232400" cy="479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E47DDE-41D2-4D2E-242E-C4D634230458}"/>
              </a:ext>
            </a:extLst>
          </p:cNvPr>
          <p:cNvCxnSpPr>
            <a:cxnSpLocks/>
          </p:cNvCxnSpPr>
          <p:nvPr/>
        </p:nvCxnSpPr>
        <p:spPr>
          <a:xfrm flipH="1">
            <a:off x="6028925" y="3857243"/>
            <a:ext cx="1232400" cy="479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Karlsruher Institut für Technologie - Wikipedia">
            <a:extLst>
              <a:ext uri="{FF2B5EF4-FFF2-40B4-BE49-F238E27FC236}">
                <a16:creationId xmlns:a16="http://schemas.microsoft.com/office/drawing/2014/main" id="{A3B2AF54-5A50-7C28-7B8A-B9732415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30" y="1402802"/>
            <a:ext cx="1612899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CEF2B45-10BF-934A-3077-35B785393DAE}"/>
              </a:ext>
            </a:extLst>
          </p:cNvPr>
          <p:cNvSpPr txBox="1"/>
          <p:nvPr/>
        </p:nvSpPr>
        <p:spPr>
          <a:xfrm>
            <a:off x="3696471" y="2230331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WP4,WP5, </a:t>
            </a:r>
            <a:r>
              <a:rPr lang="en-DE" b="1" dirty="0"/>
              <a:t>WP6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63EE11-43A0-23DA-8BD6-046BBC32D1D6}"/>
              </a:ext>
            </a:extLst>
          </p:cNvPr>
          <p:cNvSpPr txBox="1"/>
          <p:nvPr/>
        </p:nvSpPr>
        <p:spPr>
          <a:xfrm>
            <a:off x="7763375" y="2230331"/>
            <a:ext cx="169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WP4,WP5, WP6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AF86E9-C62B-137F-9874-A4BF4EE18F74}"/>
              </a:ext>
            </a:extLst>
          </p:cNvPr>
          <p:cNvSpPr txBox="1"/>
          <p:nvPr/>
        </p:nvSpPr>
        <p:spPr>
          <a:xfrm>
            <a:off x="2390466" y="3476032"/>
            <a:ext cx="342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WP11</a:t>
            </a:r>
            <a:r>
              <a:rPr lang="en-DE" dirty="0"/>
              <a:t>, WP2, WP3, WP4,WP5, WP6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74E68F-3314-F414-AC4E-9792CB6AB150}"/>
              </a:ext>
            </a:extLst>
          </p:cNvPr>
          <p:cNvSpPr txBox="1"/>
          <p:nvPr/>
        </p:nvSpPr>
        <p:spPr>
          <a:xfrm>
            <a:off x="7763375" y="3499497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WP2, WP3, WP4, WP5, WP6, WP11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F60757-5A1D-E59B-143D-56318388C546}"/>
              </a:ext>
            </a:extLst>
          </p:cNvPr>
          <p:cNvSpPr/>
          <p:nvPr/>
        </p:nvSpPr>
        <p:spPr>
          <a:xfrm>
            <a:off x="2543816" y="5296347"/>
            <a:ext cx="9537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D10.1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Active learning Package/Module 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M18)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D10.2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Modular package for analysis 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ULIV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M24)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D10.3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Demonstration of linking active learning accelerated HTS and simulations 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DTU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M24)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D10.4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Tiered theory and experiment screening pipeline 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M36) 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1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Contribution to specific objectives and targeted KPIs at M18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pic>
        <p:nvPicPr>
          <p:cNvPr id="8" name="Google Shape;397;p3" descr="Fluoreszierende Glühbirne Silhouette">
            <a:extLst>
              <a:ext uri="{FF2B5EF4-FFF2-40B4-BE49-F238E27FC236}">
                <a16:creationId xmlns:a16="http://schemas.microsoft.com/office/drawing/2014/main" id="{C6F8FFF2-EC79-FF2A-9B9E-16F1072F3B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5909" y="26718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8;p3" descr="Datenbank Silhouette">
            <a:extLst>
              <a:ext uri="{FF2B5EF4-FFF2-40B4-BE49-F238E27FC236}">
                <a16:creationId xmlns:a16="http://schemas.microsoft.com/office/drawing/2014/main" id="{9DCB85C7-4C7D-9A4C-521B-E0EFD9D23C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9879" y="261150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9;p3" descr="Messgerät Silhouette">
            <a:extLst>
              <a:ext uri="{FF2B5EF4-FFF2-40B4-BE49-F238E27FC236}">
                <a16:creationId xmlns:a16="http://schemas.microsoft.com/office/drawing/2014/main" id="{8C5AED8B-834E-BE44-7D4E-A47F13EEB0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7064" y="256533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0;p3" descr="Mikroskop Silhouette">
            <a:extLst>
              <a:ext uri="{FF2B5EF4-FFF2-40B4-BE49-F238E27FC236}">
                <a16:creationId xmlns:a16="http://schemas.microsoft.com/office/drawing/2014/main" id="{C8E301F4-1522-FBFC-F4F7-C9960D1D37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3119" y="265410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1;p3" descr="Periodische Grafik Silhouette">
            <a:extLst>
              <a:ext uri="{FF2B5EF4-FFF2-40B4-BE49-F238E27FC236}">
                <a16:creationId xmlns:a16="http://schemas.microsoft.com/office/drawing/2014/main" id="{4B29F071-B57F-F650-8BFC-A2BD311DAB4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74892" y="2611501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14;p3">
            <a:extLst>
              <a:ext uri="{FF2B5EF4-FFF2-40B4-BE49-F238E27FC236}">
                <a16:creationId xmlns:a16="http://schemas.microsoft.com/office/drawing/2014/main" id="{4F72C001-B048-0B92-106E-6776BC29FB07}"/>
              </a:ext>
            </a:extLst>
          </p:cNvPr>
          <p:cNvGrpSpPr/>
          <p:nvPr/>
        </p:nvGrpSpPr>
        <p:grpSpPr>
          <a:xfrm>
            <a:off x="3654775" y="3111304"/>
            <a:ext cx="4780269" cy="10124"/>
            <a:chOff x="5854761" y="1844620"/>
            <a:chExt cx="4780269" cy="10124"/>
          </a:xfrm>
        </p:grpSpPr>
        <p:cxnSp>
          <p:nvCxnSpPr>
            <p:cNvPr id="15" name="Google Shape;418;p3">
              <a:extLst>
                <a:ext uri="{FF2B5EF4-FFF2-40B4-BE49-F238E27FC236}">
                  <a16:creationId xmlns:a16="http://schemas.microsoft.com/office/drawing/2014/main" id="{9860FF91-0653-A419-F6AE-53BCCC958CA0}"/>
                </a:ext>
              </a:extLst>
            </p:cNvPr>
            <p:cNvCxnSpPr/>
            <p:nvPr/>
          </p:nvCxnSpPr>
          <p:spPr>
            <a:xfrm>
              <a:off x="5854761" y="1854744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6" name="Google Shape;419;p3">
              <a:extLst>
                <a:ext uri="{FF2B5EF4-FFF2-40B4-BE49-F238E27FC236}">
                  <a16:creationId xmlns:a16="http://schemas.microsoft.com/office/drawing/2014/main" id="{C134155A-4D2F-5D73-D197-075F6FCCBF47}"/>
                </a:ext>
              </a:extLst>
            </p:cNvPr>
            <p:cNvCxnSpPr/>
            <p:nvPr/>
          </p:nvCxnSpPr>
          <p:spPr>
            <a:xfrm>
              <a:off x="7175706" y="1854744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7" name="Google Shape;421;p3">
              <a:extLst>
                <a:ext uri="{FF2B5EF4-FFF2-40B4-BE49-F238E27FC236}">
                  <a16:creationId xmlns:a16="http://schemas.microsoft.com/office/drawing/2014/main" id="{A1052E4F-E4A3-AC83-A034-76B1F5E79B11}"/>
                </a:ext>
              </a:extLst>
            </p:cNvPr>
            <p:cNvCxnSpPr/>
            <p:nvPr/>
          </p:nvCxnSpPr>
          <p:spPr>
            <a:xfrm>
              <a:off x="8757494" y="1844620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" name="Google Shape;422;p3">
              <a:extLst>
                <a:ext uri="{FF2B5EF4-FFF2-40B4-BE49-F238E27FC236}">
                  <a16:creationId xmlns:a16="http://schemas.microsoft.com/office/drawing/2014/main" id="{50F6148A-88B4-4C17-E136-8E4955EFD295}"/>
                </a:ext>
              </a:extLst>
            </p:cNvPr>
            <p:cNvCxnSpPr/>
            <p:nvPr/>
          </p:nvCxnSpPr>
          <p:spPr>
            <a:xfrm>
              <a:off x="10226686" y="1844620"/>
              <a:ext cx="408344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020706D0-AE89-B7FF-7431-074FEBEEC660}"/>
              </a:ext>
            </a:extLst>
          </p:cNvPr>
          <p:cNvSpPr/>
          <p:nvPr/>
        </p:nvSpPr>
        <p:spPr>
          <a:xfrm>
            <a:off x="2455650" y="3123921"/>
            <a:ext cx="6471139" cy="633046"/>
          </a:xfrm>
          <a:custGeom>
            <a:avLst/>
            <a:gdLst>
              <a:gd name="connsiteX0" fmla="*/ 6471139 w 6471139"/>
              <a:gd name="connsiteY0" fmla="*/ 379828 h 633046"/>
              <a:gd name="connsiteX1" fmla="*/ 6471139 w 6471139"/>
              <a:gd name="connsiteY1" fmla="*/ 633046 h 633046"/>
              <a:gd name="connsiteX2" fmla="*/ 0 w 6471139"/>
              <a:gd name="connsiteY2" fmla="*/ 633046 h 633046"/>
              <a:gd name="connsiteX3" fmla="*/ 0 w 6471139"/>
              <a:gd name="connsiteY3" fmla="*/ 0 h 633046"/>
              <a:gd name="connsiteX4" fmla="*/ 323557 w 6471139"/>
              <a:gd name="connsiteY4" fmla="*/ 0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139" h="633046">
                <a:moveTo>
                  <a:pt x="6471139" y="379828"/>
                </a:moveTo>
                <a:lnTo>
                  <a:pt x="6471139" y="633046"/>
                </a:lnTo>
                <a:lnTo>
                  <a:pt x="0" y="633046"/>
                </a:lnTo>
                <a:lnTo>
                  <a:pt x="0" y="0"/>
                </a:lnTo>
                <a:lnTo>
                  <a:pt x="323557" y="0"/>
                </a:ln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36C987-D738-7C12-97EF-5B6986BC2095}"/>
              </a:ext>
            </a:extLst>
          </p:cNvPr>
          <p:cNvSpPr/>
          <p:nvPr/>
        </p:nvSpPr>
        <p:spPr>
          <a:xfrm>
            <a:off x="0" y="2221380"/>
            <a:ext cx="3227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Accelerating experiments with active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1ADED5-B6A5-EEFD-80EC-CF59DB0C596A}"/>
              </a:ext>
            </a:extLst>
          </p:cNvPr>
          <p:cNvSpPr/>
          <p:nvPr/>
        </p:nvSpPr>
        <p:spPr>
          <a:xfrm>
            <a:off x="4884700" y="3853890"/>
            <a:ext cx="2233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 automated data analysis framework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D31605-8347-EDA5-1245-6C9C360A02FC}"/>
              </a:ext>
            </a:extLst>
          </p:cNvPr>
          <p:cNvSpPr/>
          <p:nvPr/>
        </p:nvSpPr>
        <p:spPr>
          <a:xfrm>
            <a:off x="6965852" y="4943365"/>
            <a:ext cx="26481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Transfer learning and new fundamental insights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CE866B-A8BD-CC24-B955-31DD7F36ED96}"/>
              </a:ext>
            </a:extLst>
          </p:cNvPr>
          <p:cNvSpPr/>
          <p:nvPr/>
        </p:nvSpPr>
        <p:spPr>
          <a:xfrm>
            <a:off x="9566291" y="2644297"/>
            <a:ext cx="237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Automatic reasoning and materials funnel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Google Shape;422;p3">
            <a:extLst>
              <a:ext uri="{FF2B5EF4-FFF2-40B4-BE49-F238E27FC236}">
                <a16:creationId xmlns:a16="http://schemas.microsoft.com/office/drawing/2014/main" id="{F1C9E9DD-09F0-EED2-0BA6-22AB459E67B0}"/>
              </a:ext>
            </a:extLst>
          </p:cNvPr>
          <p:cNvCxnSpPr>
            <a:cxnSpLocks/>
          </p:cNvCxnSpPr>
          <p:nvPr/>
        </p:nvCxnSpPr>
        <p:spPr>
          <a:xfrm>
            <a:off x="7477079" y="3525901"/>
            <a:ext cx="0" cy="1287066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Google Shape;422;p3">
            <a:extLst>
              <a:ext uri="{FF2B5EF4-FFF2-40B4-BE49-F238E27FC236}">
                <a16:creationId xmlns:a16="http://schemas.microsoft.com/office/drawing/2014/main" id="{7BBBC5B9-7652-3C00-669A-C167A36EF519}"/>
              </a:ext>
            </a:extLst>
          </p:cNvPr>
          <p:cNvCxnSpPr>
            <a:cxnSpLocks/>
          </p:cNvCxnSpPr>
          <p:nvPr/>
        </p:nvCxnSpPr>
        <p:spPr>
          <a:xfrm>
            <a:off x="8935626" y="3504668"/>
            <a:ext cx="0" cy="1287066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E48203-E963-60D5-0A52-1A72910C1C27}"/>
              </a:ext>
            </a:extLst>
          </p:cNvPr>
          <p:cNvSpPr txBox="1"/>
          <p:nvPr/>
        </p:nvSpPr>
        <p:spPr>
          <a:xfrm>
            <a:off x="3623066" y="2156667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WP4,WP5, </a:t>
            </a:r>
            <a:r>
              <a:rPr lang="en-DE" b="1" dirty="0">
                <a:solidFill>
                  <a:srgbClr val="C00000"/>
                </a:solidFill>
              </a:rPr>
              <a:t>WP6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D057D5-0EBD-435C-4136-2BBB02E6EFB9}"/>
              </a:ext>
            </a:extLst>
          </p:cNvPr>
          <p:cNvSpPr txBox="1"/>
          <p:nvPr/>
        </p:nvSpPr>
        <p:spPr>
          <a:xfrm>
            <a:off x="8274414" y="2178229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WP2, WP3, WP4, WP5, WP6, WP11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CEF622-9E4B-A170-F977-594FFE6DF270}"/>
              </a:ext>
            </a:extLst>
          </p:cNvPr>
          <p:cNvSpPr txBox="1"/>
          <p:nvPr/>
        </p:nvSpPr>
        <p:spPr>
          <a:xfrm>
            <a:off x="689980" y="2944363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WP4,WP5, </a:t>
            </a:r>
            <a:r>
              <a:rPr lang="en-DE" b="1" dirty="0">
                <a:solidFill>
                  <a:srgbClr val="C00000"/>
                </a:solidFill>
              </a:rPr>
              <a:t>WP6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FD4BD3-F884-A4D3-6FA4-DAF6B816700B}"/>
              </a:ext>
            </a:extLst>
          </p:cNvPr>
          <p:cNvSpPr txBox="1"/>
          <p:nvPr/>
        </p:nvSpPr>
        <p:spPr>
          <a:xfrm>
            <a:off x="5198104" y="4809686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WP4,WP5, </a:t>
            </a:r>
            <a:r>
              <a:rPr lang="en-DE" b="1" dirty="0">
                <a:solidFill>
                  <a:srgbClr val="C00000"/>
                </a:solidFill>
              </a:rPr>
              <a:t>WP6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1AA1FB-A2C7-47DB-6B94-318B92CBC7CC}"/>
              </a:ext>
            </a:extLst>
          </p:cNvPr>
          <p:cNvSpPr txBox="1"/>
          <p:nvPr/>
        </p:nvSpPr>
        <p:spPr>
          <a:xfrm>
            <a:off x="7983457" y="586669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WP11</a:t>
            </a:r>
          </a:p>
        </p:txBody>
      </p:sp>
    </p:spTree>
    <p:extLst>
      <p:ext uri="{BB962C8B-B14F-4D97-AF65-F5344CB8AC3E}">
        <p14:creationId xmlns:p14="http://schemas.microsoft.com/office/powerpoint/2010/main" val="138795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20E59E9-DA34-4DBE-917F-F4E1561FEF6E}"/>
              </a:ext>
            </a:extLst>
          </p:cNvPr>
          <p:cNvSpPr txBox="1"/>
          <p:nvPr/>
        </p:nvSpPr>
        <p:spPr>
          <a:xfrm>
            <a:off x="1110090" y="2415258"/>
            <a:ext cx="95494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first period (M1-M18), the work in WP10 has aimed to:</a:t>
            </a:r>
          </a:p>
          <a:p>
            <a:pPr algn="ctr"/>
            <a:endParaRPr lang="en-US" sz="2800" dirty="0"/>
          </a:p>
          <a:p>
            <a:pPr marL="514350" indent="-514350" algn="ctr">
              <a:buAutoNum type="arabicPeriod"/>
            </a:pPr>
            <a:r>
              <a:rPr lang="en-US" sz="2800" dirty="0"/>
              <a:t>Create a </a:t>
            </a:r>
            <a:r>
              <a:rPr lang="en-US" sz="2800" b="1" dirty="0"/>
              <a:t>modular framework for lab automation</a:t>
            </a:r>
          </a:p>
          <a:p>
            <a:pPr marL="514350" indent="-514350" algn="ctr">
              <a:buAutoNum type="arabicPeriod"/>
            </a:pPr>
            <a:r>
              <a:rPr lang="en-US" sz="2800" dirty="0"/>
              <a:t>Create an </a:t>
            </a:r>
            <a:r>
              <a:rPr lang="en-US" sz="2800" b="1" dirty="0"/>
              <a:t>active learning server</a:t>
            </a:r>
          </a:p>
          <a:p>
            <a:pPr marL="514350" indent="-514350" algn="ctr">
              <a:buAutoNum type="arabicPeriod"/>
            </a:pPr>
            <a:r>
              <a:rPr lang="en-US" sz="2800" dirty="0"/>
              <a:t>Deploy joint </a:t>
            </a:r>
            <a:r>
              <a:rPr lang="en-US" sz="2800" b="1" dirty="0"/>
              <a:t>experiments and theory pipelines</a:t>
            </a:r>
          </a:p>
          <a:p>
            <a:pPr marL="514350" indent="-514350" algn="ctr">
              <a:buAutoNum type="arabicPeriod"/>
            </a:pPr>
            <a:r>
              <a:rPr lang="en-US" sz="2800" dirty="0"/>
              <a:t>Started work for </a:t>
            </a:r>
            <a:r>
              <a:rPr lang="en-US" sz="2800" b="1" dirty="0"/>
              <a:t>automated data analysis</a:t>
            </a:r>
            <a:endParaRPr lang="nb-NO" sz="2800" b="1" dirty="0"/>
          </a:p>
        </p:txBody>
      </p:sp>
    </p:spTree>
    <p:extLst>
      <p:ext uri="{BB962C8B-B14F-4D97-AF65-F5344CB8AC3E}">
        <p14:creationId xmlns:p14="http://schemas.microsoft.com/office/powerpoint/2010/main" val="185880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HELAO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165166-30C1-20B8-8186-1432A5449AE0}"/>
              </a:ext>
            </a:extLst>
          </p:cNvPr>
          <p:cNvSpPr txBox="1">
            <a:spLocks/>
          </p:cNvSpPr>
          <p:nvPr/>
        </p:nvSpPr>
        <p:spPr>
          <a:xfrm>
            <a:off x="393271" y="1124744"/>
            <a:ext cx="1127134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Say  HELAO    to autonomous labs!</a:t>
            </a:r>
            <a:endParaRPr lang="de-DE" i="1" dirty="0"/>
          </a:p>
        </p:txBody>
      </p:sp>
      <p:pic>
        <p:nvPicPr>
          <p:cNvPr id="12" name="Picture 167">
            <a:extLst>
              <a:ext uri="{FF2B5EF4-FFF2-40B4-BE49-F238E27FC236}">
                <a16:creationId xmlns:a16="http://schemas.microsoft.com/office/drawing/2014/main" id="{4B20A45A-225D-AC94-8B61-96BEDF60A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4930" t="48894"/>
          <a:stretch/>
        </p:blipFill>
        <p:spPr>
          <a:xfrm rot="10800000">
            <a:off x="1783959" y="1722016"/>
            <a:ext cx="3761129" cy="2063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9F3679C-73BF-F3B0-D21D-A7ED6A395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81" t="16954" r="11679" b="15815"/>
          <a:stretch/>
        </p:blipFill>
        <p:spPr>
          <a:xfrm>
            <a:off x="448004" y="3038642"/>
            <a:ext cx="3883751" cy="2141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7F142-8409-A3C7-D5BA-AB1A6E0062B7}"/>
              </a:ext>
            </a:extLst>
          </p:cNvPr>
          <p:cNvGrpSpPr/>
          <p:nvPr/>
        </p:nvGrpSpPr>
        <p:grpSpPr>
          <a:xfrm>
            <a:off x="897426" y="3374793"/>
            <a:ext cx="3117622" cy="1392589"/>
            <a:chOff x="960926" y="2981093"/>
            <a:chExt cx="3117622" cy="139258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771EB2-E983-D2A4-770D-403D28D886C9}"/>
                </a:ext>
              </a:extLst>
            </p:cNvPr>
            <p:cNvSpPr/>
            <p:nvPr/>
          </p:nvSpPr>
          <p:spPr>
            <a:xfrm>
              <a:off x="1424630" y="3512310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CEC8CA-550F-A575-D0A2-680D24FDDD0B}"/>
                </a:ext>
              </a:extLst>
            </p:cNvPr>
            <p:cNvSpPr/>
            <p:nvPr/>
          </p:nvSpPr>
          <p:spPr>
            <a:xfrm>
              <a:off x="1134579" y="4220752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E692AA-5DFA-248E-5720-36A47A90C49F}"/>
                </a:ext>
              </a:extLst>
            </p:cNvPr>
            <p:cNvSpPr/>
            <p:nvPr/>
          </p:nvSpPr>
          <p:spPr>
            <a:xfrm>
              <a:off x="3213950" y="3630296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7C6267-CFAE-55ED-6B9F-E043C570DC57}"/>
                </a:ext>
              </a:extLst>
            </p:cNvPr>
            <p:cNvSpPr/>
            <p:nvPr/>
          </p:nvSpPr>
          <p:spPr>
            <a:xfrm>
              <a:off x="2736445" y="4280276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E995ED9-6930-BA4E-2A28-CECB2CAA84E2}"/>
                </a:ext>
              </a:extLst>
            </p:cNvPr>
            <p:cNvSpPr/>
            <p:nvPr/>
          </p:nvSpPr>
          <p:spPr>
            <a:xfrm>
              <a:off x="3985142" y="3032712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F6B94B4-1D22-D45F-31A7-3D4BD846A506}"/>
                </a:ext>
              </a:extLst>
            </p:cNvPr>
            <p:cNvSpPr/>
            <p:nvPr/>
          </p:nvSpPr>
          <p:spPr>
            <a:xfrm>
              <a:off x="2440680" y="3214609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3613B3-5C97-58C1-FCE1-69E999340ED3}"/>
                </a:ext>
              </a:extLst>
            </p:cNvPr>
            <p:cNvSpPr/>
            <p:nvPr/>
          </p:nvSpPr>
          <p:spPr>
            <a:xfrm>
              <a:off x="960926" y="2981093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8BFC19D-169E-3B65-C3DA-46111ED9D96E}"/>
                </a:ext>
              </a:extLst>
            </p:cNvPr>
            <p:cNvSpPr/>
            <p:nvPr/>
          </p:nvSpPr>
          <p:spPr>
            <a:xfrm>
              <a:off x="1011675" y="3050194"/>
              <a:ext cx="3023420" cy="1278193"/>
            </a:xfrm>
            <a:custGeom>
              <a:avLst/>
              <a:gdLst>
                <a:gd name="connsiteX0" fmla="*/ 452284 w 3023420"/>
                <a:gd name="connsiteY0" fmla="*/ 545690 h 1278193"/>
                <a:gd name="connsiteX1" fmla="*/ 181897 w 3023420"/>
                <a:gd name="connsiteY1" fmla="*/ 1184787 h 1278193"/>
                <a:gd name="connsiteX2" fmla="*/ 1779639 w 3023420"/>
                <a:gd name="connsiteY2" fmla="*/ 1278193 h 1278193"/>
                <a:gd name="connsiteX3" fmla="*/ 2261420 w 3023420"/>
                <a:gd name="connsiteY3" fmla="*/ 629264 h 1278193"/>
                <a:gd name="connsiteX4" fmla="*/ 0 w 3023420"/>
                <a:gd name="connsiteY4" fmla="*/ 0 h 1278193"/>
                <a:gd name="connsiteX5" fmla="*/ 3023420 w 3023420"/>
                <a:gd name="connsiteY5" fmla="*/ 34412 h 1278193"/>
                <a:gd name="connsiteX6" fmla="*/ 1474839 w 3023420"/>
                <a:gd name="connsiteY6" fmla="*/ 216309 h 127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3420" h="1278193">
                  <a:moveTo>
                    <a:pt x="452284" y="545690"/>
                  </a:moveTo>
                  <a:lnTo>
                    <a:pt x="181897" y="1184787"/>
                  </a:lnTo>
                  <a:lnTo>
                    <a:pt x="1779639" y="1278193"/>
                  </a:lnTo>
                  <a:lnTo>
                    <a:pt x="2261420" y="629264"/>
                  </a:lnTo>
                  <a:lnTo>
                    <a:pt x="0" y="0"/>
                  </a:lnTo>
                  <a:lnTo>
                    <a:pt x="3023420" y="34412"/>
                  </a:lnTo>
                  <a:lnTo>
                    <a:pt x="1474839" y="216309"/>
                  </a:lnTo>
                </a:path>
              </a:pathLst>
            </a:custGeom>
            <a:noFill/>
            <a:ln w="38100">
              <a:solidFill>
                <a:srgbClr val="C0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3A6BB7-A73E-EA84-4F35-56AF29DE4842}"/>
              </a:ext>
            </a:extLst>
          </p:cNvPr>
          <p:cNvSpPr txBox="1"/>
          <p:nvPr/>
        </p:nvSpPr>
        <p:spPr>
          <a:xfrm>
            <a:off x="444136" y="5658633"/>
            <a:ext cx="117478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i="1" dirty="0"/>
              <a:t>Implications of the BATTERY 2030+ AI-Assisted Toolkit on Future Low-TRL Battery Discoveries and Chemistries </a:t>
            </a:r>
            <a:r>
              <a:rPr lang="en-DE" sz="1100" dirty="0"/>
              <a:t>Arghya Bhowmik, Maitane Berecibar,Montse Casas-Cabanas,Gabor Csanyi,Robert Dominko,Kersti Hermansson,M. Rosa Palacin,Helge S. Stein,Tejs Vegge, Advanced Energy Materials, 2021, accepted/ early view</a:t>
            </a:r>
            <a:endParaRPr lang="en-GB" sz="1100" dirty="0"/>
          </a:p>
          <a:p>
            <a:r>
              <a:rPr lang="en-GB" sz="1100" dirty="0"/>
              <a:t>Enabling Modular Autonomous Feedback-Loops in Materials Science through Hierarchical Experimental Laboratory Automation and Orchestration</a:t>
            </a:r>
            <a:br>
              <a:rPr lang="en-GB" sz="1100" dirty="0"/>
            </a:br>
            <a:r>
              <a:rPr lang="en-GB" sz="1100" i="1" dirty="0"/>
              <a:t>Advanced Interface Materials, F. Rahmanian et al., 2021, early access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411231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HELAO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165166-30C1-20B8-8186-1432A5449AE0}"/>
              </a:ext>
            </a:extLst>
          </p:cNvPr>
          <p:cNvSpPr txBox="1">
            <a:spLocks/>
          </p:cNvSpPr>
          <p:nvPr/>
        </p:nvSpPr>
        <p:spPr>
          <a:xfrm>
            <a:off x="393271" y="1124744"/>
            <a:ext cx="1127134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Say  HELAO    to autonomous labs!</a:t>
            </a:r>
            <a:endParaRPr lang="de-DE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80CA4-9E7D-EC2D-B1BC-3BAF5281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99" y="1829963"/>
            <a:ext cx="6140241" cy="3528392"/>
          </a:xfrm>
          <a:prstGeom prst="rect">
            <a:avLst/>
          </a:prstGeom>
        </p:spPr>
      </p:pic>
      <p:pic>
        <p:nvPicPr>
          <p:cNvPr id="12" name="Picture 167">
            <a:extLst>
              <a:ext uri="{FF2B5EF4-FFF2-40B4-BE49-F238E27FC236}">
                <a16:creationId xmlns:a16="http://schemas.microsoft.com/office/drawing/2014/main" id="{4B20A45A-225D-AC94-8B61-96BEDF60A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4930" t="48894"/>
          <a:stretch/>
        </p:blipFill>
        <p:spPr>
          <a:xfrm rot="10800000">
            <a:off x="1783959" y="1722016"/>
            <a:ext cx="3761129" cy="2063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9F3679C-73BF-F3B0-D21D-A7ED6A395D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81" t="16954" r="11679" b="15815"/>
          <a:stretch/>
        </p:blipFill>
        <p:spPr>
          <a:xfrm>
            <a:off x="448004" y="3038642"/>
            <a:ext cx="3883751" cy="2141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7F142-8409-A3C7-D5BA-AB1A6E0062B7}"/>
              </a:ext>
            </a:extLst>
          </p:cNvPr>
          <p:cNvGrpSpPr/>
          <p:nvPr/>
        </p:nvGrpSpPr>
        <p:grpSpPr>
          <a:xfrm>
            <a:off x="897426" y="3374793"/>
            <a:ext cx="3117622" cy="1392589"/>
            <a:chOff x="960926" y="2981093"/>
            <a:chExt cx="3117622" cy="139258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771EB2-E983-D2A4-770D-403D28D886C9}"/>
                </a:ext>
              </a:extLst>
            </p:cNvPr>
            <p:cNvSpPr/>
            <p:nvPr/>
          </p:nvSpPr>
          <p:spPr>
            <a:xfrm>
              <a:off x="1424630" y="3512310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CEC8CA-550F-A575-D0A2-680D24FDDD0B}"/>
                </a:ext>
              </a:extLst>
            </p:cNvPr>
            <p:cNvSpPr/>
            <p:nvPr/>
          </p:nvSpPr>
          <p:spPr>
            <a:xfrm>
              <a:off x="1134579" y="4220752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E692AA-5DFA-248E-5720-36A47A90C49F}"/>
                </a:ext>
              </a:extLst>
            </p:cNvPr>
            <p:cNvSpPr/>
            <p:nvPr/>
          </p:nvSpPr>
          <p:spPr>
            <a:xfrm>
              <a:off x="3213950" y="3630296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7C6267-CFAE-55ED-6B9F-E043C570DC57}"/>
                </a:ext>
              </a:extLst>
            </p:cNvPr>
            <p:cNvSpPr/>
            <p:nvPr/>
          </p:nvSpPr>
          <p:spPr>
            <a:xfrm>
              <a:off x="2736445" y="4280276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E995ED9-6930-BA4E-2A28-CECB2CAA84E2}"/>
                </a:ext>
              </a:extLst>
            </p:cNvPr>
            <p:cNvSpPr/>
            <p:nvPr/>
          </p:nvSpPr>
          <p:spPr>
            <a:xfrm>
              <a:off x="3985142" y="3032712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F6B94B4-1D22-D45F-31A7-3D4BD846A506}"/>
                </a:ext>
              </a:extLst>
            </p:cNvPr>
            <p:cNvSpPr/>
            <p:nvPr/>
          </p:nvSpPr>
          <p:spPr>
            <a:xfrm>
              <a:off x="2440680" y="3214609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3613B3-5C97-58C1-FCE1-69E999340ED3}"/>
                </a:ext>
              </a:extLst>
            </p:cNvPr>
            <p:cNvSpPr/>
            <p:nvPr/>
          </p:nvSpPr>
          <p:spPr>
            <a:xfrm>
              <a:off x="960926" y="2981093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8BFC19D-169E-3B65-C3DA-46111ED9D96E}"/>
                </a:ext>
              </a:extLst>
            </p:cNvPr>
            <p:cNvSpPr/>
            <p:nvPr/>
          </p:nvSpPr>
          <p:spPr>
            <a:xfrm>
              <a:off x="1011675" y="3050194"/>
              <a:ext cx="3023420" cy="1278193"/>
            </a:xfrm>
            <a:custGeom>
              <a:avLst/>
              <a:gdLst>
                <a:gd name="connsiteX0" fmla="*/ 452284 w 3023420"/>
                <a:gd name="connsiteY0" fmla="*/ 545690 h 1278193"/>
                <a:gd name="connsiteX1" fmla="*/ 181897 w 3023420"/>
                <a:gd name="connsiteY1" fmla="*/ 1184787 h 1278193"/>
                <a:gd name="connsiteX2" fmla="*/ 1779639 w 3023420"/>
                <a:gd name="connsiteY2" fmla="*/ 1278193 h 1278193"/>
                <a:gd name="connsiteX3" fmla="*/ 2261420 w 3023420"/>
                <a:gd name="connsiteY3" fmla="*/ 629264 h 1278193"/>
                <a:gd name="connsiteX4" fmla="*/ 0 w 3023420"/>
                <a:gd name="connsiteY4" fmla="*/ 0 h 1278193"/>
                <a:gd name="connsiteX5" fmla="*/ 3023420 w 3023420"/>
                <a:gd name="connsiteY5" fmla="*/ 34412 h 1278193"/>
                <a:gd name="connsiteX6" fmla="*/ 1474839 w 3023420"/>
                <a:gd name="connsiteY6" fmla="*/ 216309 h 127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3420" h="1278193">
                  <a:moveTo>
                    <a:pt x="452284" y="545690"/>
                  </a:moveTo>
                  <a:lnTo>
                    <a:pt x="181897" y="1184787"/>
                  </a:lnTo>
                  <a:lnTo>
                    <a:pt x="1779639" y="1278193"/>
                  </a:lnTo>
                  <a:lnTo>
                    <a:pt x="2261420" y="629264"/>
                  </a:lnTo>
                  <a:lnTo>
                    <a:pt x="0" y="0"/>
                  </a:lnTo>
                  <a:lnTo>
                    <a:pt x="3023420" y="34412"/>
                  </a:lnTo>
                  <a:lnTo>
                    <a:pt x="1474839" y="216309"/>
                  </a:lnTo>
                </a:path>
              </a:pathLst>
            </a:custGeom>
            <a:noFill/>
            <a:ln w="38100">
              <a:solidFill>
                <a:srgbClr val="C0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3A6BB7-A73E-EA84-4F35-56AF29DE4842}"/>
              </a:ext>
            </a:extLst>
          </p:cNvPr>
          <p:cNvSpPr txBox="1"/>
          <p:nvPr/>
        </p:nvSpPr>
        <p:spPr>
          <a:xfrm>
            <a:off x="444136" y="5658633"/>
            <a:ext cx="117478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i="1" dirty="0"/>
              <a:t>Implications of the BATTERY 2030+ AI-Assisted Toolkit on Future Low-TRL Battery Discoveries and Chemistries </a:t>
            </a:r>
            <a:r>
              <a:rPr lang="en-DE" sz="1100" dirty="0"/>
              <a:t>Arghya Bhowmik, Maitane Berecibar,Montse Casas-Cabanas,Gabor Csanyi,Robert Dominko,Kersti Hermansson,M. Rosa Palacin,Helge S. Stein,Tejs Vegge, Advanced Energy Materials, 2021, accepted/ early view</a:t>
            </a:r>
            <a:endParaRPr lang="en-GB" sz="1100" dirty="0"/>
          </a:p>
          <a:p>
            <a:r>
              <a:rPr lang="en-GB" sz="1100" dirty="0"/>
              <a:t>Enabling Modular Autonomous Feedback-Loops in Materials Science through Hierarchical Experimental Laboratory Automation and Orchestration</a:t>
            </a:r>
            <a:br>
              <a:rPr lang="en-GB" sz="1100" dirty="0"/>
            </a:br>
            <a:r>
              <a:rPr lang="en-GB" sz="1100" i="1" dirty="0"/>
              <a:t>Advanced Interface Materials, F. Rahmanian et al., 2021, early access</a:t>
            </a:r>
            <a:endParaRPr lang="en-DE" sz="110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0C3C5F8-5E06-33B3-CD88-1FE5FD9B1406}"/>
              </a:ext>
            </a:extLst>
          </p:cNvPr>
          <p:cNvSpPr/>
          <p:nvPr/>
        </p:nvSpPr>
        <p:spPr>
          <a:xfrm>
            <a:off x="9208268" y="3740119"/>
            <a:ext cx="1368384" cy="969898"/>
          </a:xfrm>
          <a:custGeom>
            <a:avLst/>
            <a:gdLst>
              <a:gd name="connsiteX0" fmla="*/ 701858 w 701858"/>
              <a:gd name="connsiteY0" fmla="*/ 221927 h 945827"/>
              <a:gd name="connsiteX1" fmla="*/ 3358 w 701858"/>
              <a:gd name="connsiteY1" fmla="*/ 44127 h 945827"/>
              <a:gd name="connsiteX2" fmla="*/ 485958 w 701858"/>
              <a:gd name="connsiteY2" fmla="*/ 945827 h 945827"/>
              <a:gd name="connsiteX0" fmla="*/ 699519 w 699519"/>
              <a:gd name="connsiteY0" fmla="*/ 221927 h 945827"/>
              <a:gd name="connsiteX1" fmla="*/ 1019 w 699519"/>
              <a:gd name="connsiteY1" fmla="*/ 44127 h 945827"/>
              <a:gd name="connsiteX2" fmla="*/ 483619 w 699519"/>
              <a:gd name="connsiteY2" fmla="*/ 945827 h 945827"/>
              <a:gd name="connsiteX0" fmla="*/ 700306 w 700306"/>
              <a:gd name="connsiteY0" fmla="*/ 221927 h 945827"/>
              <a:gd name="connsiteX1" fmla="*/ 1806 w 700306"/>
              <a:gd name="connsiteY1" fmla="*/ 44127 h 945827"/>
              <a:gd name="connsiteX2" fmla="*/ 484406 w 700306"/>
              <a:gd name="connsiteY2" fmla="*/ 945827 h 945827"/>
              <a:gd name="connsiteX0" fmla="*/ 699935 w 699935"/>
              <a:gd name="connsiteY0" fmla="*/ 221927 h 933127"/>
              <a:gd name="connsiteX1" fmla="*/ 1435 w 699935"/>
              <a:gd name="connsiteY1" fmla="*/ 44127 h 933127"/>
              <a:gd name="connsiteX2" fmla="*/ 623735 w 699935"/>
              <a:gd name="connsiteY2" fmla="*/ 933127 h 933127"/>
              <a:gd name="connsiteX0" fmla="*/ 799087 w 799087"/>
              <a:gd name="connsiteY0" fmla="*/ 199335 h 938077"/>
              <a:gd name="connsiteX1" fmla="*/ 1435 w 799087"/>
              <a:gd name="connsiteY1" fmla="*/ 49077 h 938077"/>
              <a:gd name="connsiteX2" fmla="*/ 623735 w 799087"/>
              <a:gd name="connsiteY2" fmla="*/ 938077 h 938077"/>
              <a:gd name="connsiteX0" fmla="*/ 799087 w 799087"/>
              <a:gd name="connsiteY0" fmla="*/ 180382 h 919124"/>
              <a:gd name="connsiteX1" fmla="*/ 1435 w 799087"/>
              <a:gd name="connsiteY1" fmla="*/ 30124 h 919124"/>
              <a:gd name="connsiteX2" fmla="*/ 623735 w 799087"/>
              <a:gd name="connsiteY2" fmla="*/ 919124 h 919124"/>
              <a:gd name="connsiteX0" fmla="*/ 1365801 w 1365801"/>
              <a:gd name="connsiteY0" fmla="*/ 236664 h 975406"/>
              <a:gd name="connsiteX1" fmla="*/ 780 w 1365801"/>
              <a:gd name="connsiteY1" fmla="*/ 25813 h 975406"/>
              <a:gd name="connsiteX2" fmla="*/ 1190449 w 1365801"/>
              <a:gd name="connsiteY2" fmla="*/ 975406 h 975406"/>
              <a:gd name="connsiteX0" fmla="*/ 1368248 w 1368248"/>
              <a:gd name="connsiteY0" fmla="*/ 236664 h 975406"/>
              <a:gd name="connsiteX1" fmla="*/ 3227 w 1368248"/>
              <a:gd name="connsiteY1" fmla="*/ 25813 h 975406"/>
              <a:gd name="connsiteX2" fmla="*/ 1053808 w 1368248"/>
              <a:gd name="connsiteY2" fmla="*/ 462816 h 975406"/>
              <a:gd name="connsiteX3" fmla="*/ 1192896 w 1368248"/>
              <a:gd name="connsiteY3" fmla="*/ 975406 h 975406"/>
              <a:gd name="connsiteX0" fmla="*/ 1368248 w 1368248"/>
              <a:gd name="connsiteY0" fmla="*/ 236664 h 975406"/>
              <a:gd name="connsiteX1" fmla="*/ 3227 w 1368248"/>
              <a:gd name="connsiteY1" fmla="*/ 25813 h 975406"/>
              <a:gd name="connsiteX2" fmla="*/ 1053808 w 1368248"/>
              <a:gd name="connsiteY2" fmla="*/ 462816 h 975406"/>
              <a:gd name="connsiteX3" fmla="*/ 1192896 w 1368248"/>
              <a:gd name="connsiteY3" fmla="*/ 975406 h 975406"/>
              <a:gd name="connsiteX0" fmla="*/ 1368248 w 1368248"/>
              <a:gd name="connsiteY0" fmla="*/ 236664 h 969898"/>
              <a:gd name="connsiteX1" fmla="*/ 3227 w 1368248"/>
              <a:gd name="connsiteY1" fmla="*/ 25813 h 969898"/>
              <a:gd name="connsiteX2" fmla="*/ 1053808 w 1368248"/>
              <a:gd name="connsiteY2" fmla="*/ 462816 h 969898"/>
              <a:gd name="connsiteX3" fmla="*/ 1165354 w 1368248"/>
              <a:gd name="connsiteY3" fmla="*/ 969898 h 969898"/>
              <a:gd name="connsiteX0" fmla="*/ 1368486 w 1368486"/>
              <a:gd name="connsiteY0" fmla="*/ 236664 h 969898"/>
              <a:gd name="connsiteX1" fmla="*/ 3465 w 1368486"/>
              <a:gd name="connsiteY1" fmla="*/ 25813 h 969898"/>
              <a:gd name="connsiteX2" fmla="*/ 987945 w 1368486"/>
              <a:gd name="connsiteY2" fmla="*/ 413240 h 969898"/>
              <a:gd name="connsiteX3" fmla="*/ 1165592 w 1368486"/>
              <a:gd name="connsiteY3" fmla="*/ 969898 h 969898"/>
              <a:gd name="connsiteX0" fmla="*/ 1368384 w 1368384"/>
              <a:gd name="connsiteY0" fmla="*/ 236664 h 969898"/>
              <a:gd name="connsiteX1" fmla="*/ 3363 w 1368384"/>
              <a:gd name="connsiteY1" fmla="*/ 25813 h 969898"/>
              <a:gd name="connsiteX2" fmla="*/ 1015385 w 1368384"/>
              <a:gd name="connsiteY2" fmla="*/ 418748 h 969898"/>
              <a:gd name="connsiteX3" fmla="*/ 1165490 w 1368384"/>
              <a:gd name="connsiteY3" fmla="*/ 969898 h 9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8384" h="969898">
                <a:moveTo>
                  <a:pt x="1368384" y="236664"/>
                </a:moveTo>
                <a:cubicBezTo>
                  <a:pt x="971024" y="247184"/>
                  <a:pt x="39346" y="-94837"/>
                  <a:pt x="3363" y="25813"/>
                </a:cubicBezTo>
                <a:cubicBezTo>
                  <a:pt x="-60979" y="71768"/>
                  <a:pt x="817107" y="260483"/>
                  <a:pt x="1015385" y="418748"/>
                </a:cubicBezTo>
                <a:cubicBezTo>
                  <a:pt x="1213663" y="577013"/>
                  <a:pt x="1179950" y="732985"/>
                  <a:pt x="1165490" y="969898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439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HELAO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165166-30C1-20B8-8186-1432A5449AE0}"/>
              </a:ext>
            </a:extLst>
          </p:cNvPr>
          <p:cNvSpPr txBox="1">
            <a:spLocks/>
          </p:cNvSpPr>
          <p:nvPr/>
        </p:nvSpPr>
        <p:spPr>
          <a:xfrm>
            <a:off x="393271" y="1124744"/>
            <a:ext cx="1127134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Say  HELAO    to autonomous labs!</a:t>
            </a:r>
            <a:endParaRPr lang="de-DE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80CA4-9E7D-EC2D-B1BC-3BAF5281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99" y="1829963"/>
            <a:ext cx="6140241" cy="3528392"/>
          </a:xfrm>
          <a:prstGeom prst="rect">
            <a:avLst/>
          </a:prstGeom>
        </p:spPr>
      </p:pic>
      <p:pic>
        <p:nvPicPr>
          <p:cNvPr id="12" name="Picture 167">
            <a:extLst>
              <a:ext uri="{FF2B5EF4-FFF2-40B4-BE49-F238E27FC236}">
                <a16:creationId xmlns:a16="http://schemas.microsoft.com/office/drawing/2014/main" id="{4B20A45A-225D-AC94-8B61-96BEDF60A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4930" t="48894"/>
          <a:stretch/>
        </p:blipFill>
        <p:spPr>
          <a:xfrm rot="10800000">
            <a:off x="1783959" y="1722016"/>
            <a:ext cx="3761129" cy="2063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9F3679C-73BF-F3B0-D21D-A7ED6A395D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81" t="16954" r="11679" b="15815"/>
          <a:stretch/>
        </p:blipFill>
        <p:spPr>
          <a:xfrm>
            <a:off x="448004" y="3038642"/>
            <a:ext cx="3883751" cy="2141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7F142-8409-A3C7-D5BA-AB1A6E0062B7}"/>
              </a:ext>
            </a:extLst>
          </p:cNvPr>
          <p:cNvGrpSpPr/>
          <p:nvPr/>
        </p:nvGrpSpPr>
        <p:grpSpPr>
          <a:xfrm>
            <a:off x="897426" y="3374793"/>
            <a:ext cx="3117622" cy="1392589"/>
            <a:chOff x="960926" y="2981093"/>
            <a:chExt cx="3117622" cy="139258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771EB2-E983-D2A4-770D-403D28D886C9}"/>
                </a:ext>
              </a:extLst>
            </p:cNvPr>
            <p:cNvSpPr/>
            <p:nvPr/>
          </p:nvSpPr>
          <p:spPr>
            <a:xfrm>
              <a:off x="1424630" y="3512310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CEC8CA-550F-A575-D0A2-680D24FDDD0B}"/>
                </a:ext>
              </a:extLst>
            </p:cNvPr>
            <p:cNvSpPr/>
            <p:nvPr/>
          </p:nvSpPr>
          <p:spPr>
            <a:xfrm>
              <a:off x="1134579" y="4220752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E692AA-5DFA-248E-5720-36A47A90C49F}"/>
                </a:ext>
              </a:extLst>
            </p:cNvPr>
            <p:cNvSpPr/>
            <p:nvPr/>
          </p:nvSpPr>
          <p:spPr>
            <a:xfrm>
              <a:off x="3213950" y="3630296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7C6267-CFAE-55ED-6B9F-E043C570DC57}"/>
                </a:ext>
              </a:extLst>
            </p:cNvPr>
            <p:cNvSpPr/>
            <p:nvPr/>
          </p:nvSpPr>
          <p:spPr>
            <a:xfrm>
              <a:off x="2736445" y="4280276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E995ED9-6930-BA4E-2A28-CECB2CAA84E2}"/>
                </a:ext>
              </a:extLst>
            </p:cNvPr>
            <p:cNvSpPr/>
            <p:nvPr/>
          </p:nvSpPr>
          <p:spPr>
            <a:xfrm>
              <a:off x="3985142" y="3032712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F6B94B4-1D22-D45F-31A7-3D4BD846A506}"/>
                </a:ext>
              </a:extLst>
            </p:cNvPr>
            <p:cNvSpPr/>
            <p:nvPr/>
          </p:nvSpPr>
          <p:spPr>
            <a:xfrm>
              <a:off x="2440680" y="3214609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3613B3-5C97-58C1-FCE1-69E999340ED3}"/>
                </a:ext>
              </a:extLst>
            </p:cNvPr>
            <p:cNvSpPr/>
            <p:nvPr/>
          </p:nvSpPr>
          <p:spPr>
            <a:xfrm>
              <a:off x="960926" y="2981093"/>
              <a:ext cx="93406" cy="9340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8BFC19D-169E-3B65-C3DA-46111ED9D96E}"/>
                </a:ext>
              </a:extLst>
            </p:cNvPr>
            <p:cNvSpPr/>
            <p:nvPr/>
          </p:nvSpPr>
          <p:spPr>
            <a:xfrm>
              <a:off x="1011675" y="3050194"/>
              <a:ext cx="3023420" cy="1278193"/>
            </a:xfrm>
            <a:custGeom>
              <a:avLst/>
              <a:gdLst>
                <a:gd name="connsiteX0" fmla="*/ 452284 w 3023420"/>
                <a:gd name="connsiteY0" fmla="*/ 545690 h 1278193"/>
                <a:gd name="connsiteX1" fmla="*/ 181897 w 3023420"/>
                <a:gd name="connsiteY1" fmla="*/ 1184787 h 1278193"/>
                <a:gd name="connsiteX2" fmla="*/ 1779639 w 3023420"/>
                <a:gd name="connsiteY2" fmla="*/ 1278193 h 1278193"/>
                <a:gd name="connsiteX3" fmla="*/ 2261420 w 3023420"/>
                <a:gd name="connsiteY3" fmla="*/ 629264 h 1278193"/>
                <a:gd name="connsiteX4" fmla="*/ 0 w 3023420"/>
                <a:gd name="connsiteY4" fmla="*/ 0 h 1278193"/>
                <a:gd name="connsiteX5" fmla="*/ 3023420 w 3023420"/>
                <a:gd name="connsiteY5" fmla="*/ 34412 h 1278193"/>
                <a:gd name="connsiteX6" fmla="*/ 1474839 w 3023420"/>
                <a:gd name="connsiteY6" fmla="*/ 216309 h 127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3420" h="1278193">
                  <a:moveTo>
                    <a:pt x="452284" y="545690"/>
                  </a:moveTo>
                  <a:lnTo>
                    <a:pt x="181897" y="1184787"/>
                  </a:lnTo>
                  <a:lnTo>
                    <a:pt x="1779639" y="1278193"/>
                  </a:lnTo>
                  <a:lnTo>
                    <a:pt x="2261420" y="629264"/>
                  </a:lnTo>
                  <a:lnTo>
                    <a:pt x="0" y="0"/>
                  </a:lnTo>
                  <a:lnTo>
                    <a:pt x="3023420" y="34412"/>
                  </a:lnTo>
                  <a:lnTo>
                    <a:pt x="1474839" y="216309"/>
                  </a:lnTo>
                </a:path>
              </a:pathLst>
            </a:custGeom>
            <a:noFill/>
            <a:ln w="38100">
              <a:solidFill>
                <a:srgbClr val="C0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3A6BB7-A73E-EA84-4F35-56AF29DE4842}"/>
              </a:ext>
            </a:extLst>
          </p:cNvPr>
          <p:cNvSpPr txBox="1"/>
          <p:nvPr/>
        </p:nvSpPr>
        <p:spPr>
          <a:xfrm>
            <a:off x="444136" y="5658633"/>
            <a:ext cx="117478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i="1" dirty="0"/>
              <a:t>Implications of the BATTERY 2030+ AI-Assisted Toolkit on Future Low-TRL Battery Discoveries and Chemistries </a:t>
            </a:r>
            <a:r>
              <a:rPr lang="en-DE" sz="1100" dirty="0"/>
              <a:t>Arghya Bhowmik, Maitane Berecibar,Montse Casas-Cabanas,Gabor Csanyi,Robert Dominko,Kersti Hermansson,M. Rosa Palacin,Helge S. Stein,Tejs Vegge, Advanced Energy Materials, 2021, accepted/ early view</a:t>
            </a:r>
            <a:endParaRPr lang="en-GB" sz="1100" dirty="0"/>
          </a:p>
          <a:p>
            <a:r>
              <a:rPr lang="en-GB" sz="1100" dirty="0"/>
              <a:t>Enabling Modular Autonomous Feedback-Loops in Materials Science through Hierarchical Experimental Laboratory Automation and Orchestration</a:t>
            </a:r>
            <a:br>
              <a:rPr lang="en-GB" sz="1100" dirty="0"/>
            </a:br>
            <a:r>
              <a:rPr lang="en-GB" sz="1100" i="1" dirty="0"/>
              <a:t>Advanced Interface Materials, F. Rahmanian et al., 2021, early access</a:t>
            </a:r>
            <a:endParaRPr lang="en-DE" sz="11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5B98C2-9D47-E99E-90A7-7B393EA74D0F}"/>
              </a:ext>
            </a:extLst>
          </p:cNvPr>
          <p:cNvGrpSpPr/>
          <p:nvPr/>
        </p:nvGrpSpPr>
        <p:grpSpPr>
          <a:xfrm>
            <a:off x="7036231" y="1741407"/>
            <a:ext cx="5129938" cy="2645044"/>
            <a:chOff x="7036231" y="1766807"/>
            <a:chExt cx="5129938" cy="2645044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E6872CF-01C7-8A03-03FD-486B60A35655}"/>
                </a:ext>
              </a:extLst>
            </p:cNvPr>
            <p:cNvSpPr/>
            <p:nvPr/>
          </p:nvSpPr>
          <p:spPr>
            <a:xfrm>
              <a:off x="7036231" y="1766807"/>
              <a:ext cx="5129938" cy="2645044"/>
            </a:xfrm>
            <a:custGeom>
              <a:avLst/>
              <a:gdLst>
                <a:gd name="connsiteX0" fmla="*/ 15498 w 5129938"/>
                <a:gd name="connsiteY0" fmla="*/ 1048718 h 2645044"/>
                <a:gd name="connsiteX1" fmla="*/ 723254 w 5129938"/>
                <a:gd name="connsiteY1" fmla="*/ 1048718 h 2645044"/>
                <a:gd name="connsiteX2" fmla="*/ 723254 w 5129938"/>
                <a:gd name="connsiteY2" fmla="*/ 1110712 h 2645044"/>
                <a:gd name="connsiteX3" fmla="*/ 723254 w 5129938"/>
                <a:gd name="connsiteY3" fmla="*/ 2645044 h 2645044"/>
                <a:gd name="connsiteX4" fmla="*/ 966061 w 5129938"/>
                <a:gd name="connsiteY4" fmla="*/ 2645044 h 2645044"/>
                <a:gd name="connsiteX5" fmla="*/ 3399294 w 5129938"/>
                <a:gd name="connsiteY5" fmla="*/ 2645044 h 2645044"/>
                <a:gd name="connsiteX6" fmla="*/ 3399294 w 5129938"/>
                <a:gd name="connsiteY6" fmla="*/ 2314413 h 2645044"/>
                <a:gd name="connsiteX7" fmla="*/ 3399294 w 5129938"/>
                <a:gd name="connsiteY7" fmla="*/ 1839132 h 2645044"/>
                <a:gd name="connsiteX8" fmla="*/ 3492284 w 5129938"/>
                <a:gd name="connsiteY8" fmla="*/ 1839132 h 2645044"/>
                <a:gd name="connsiteX9" fmla="*/ 5129938 w 5129938"/>
                <a:gd name="connsiteY9" fmla="*/ 1839132 h 2645044"/>
                <a:gd name="connsiteX10" fmla="*/ 5129938 w 5129938"/>
                <a:gd name="connsiteY10" fmla="*/ 1513668 h 2645044"/>
                <a:gd name="connsiteX11" fmla="*/ 5129938 w 5129938"/>
                <a:gd name="connsiteY11" fmla="*/ 1095213 h 2645044"/>
                <a:gd name="connsiteX12" fmla="*/ 5047281 w 5129938"/>
                <a:gd name="connsiteY12" fmla="*/ 1095213 h 2645044"/>
                <a:gd name="connsiteX13" fmla="*/ 3636935 w 5129938"/>
                <a:gd name="connsiteY13" fmla="*/ 1095213 h 2645044"/>
                <a:gd name="connsiteX14" fmla="*/ 3636935 w 5129938"/>
                <a:gd name="connsiteY14" fmla="*/ 1022888 h 2645044"/>
                <a:gd name="connsiteX15" fmla="*/ 3636935 w 5129938"/>
                <a:gd name="connsiteY15" fmla="*/ 0 h 2645044"/>
                <a:gd name="connsiteX16" fmla="*/ 3487118 w 5129938"/>
                <a:gd name="connsiteY16" fmla="*/ 0 h 2645044"/>
                <a:gd name="connsiteX17" fmla="*/ 0 w 5129938"/>
                <a:gd name="connsiteY17" fmla="*/ 0 h 2645044"/>
                <a:gd name="connsiteX18" fmla="*/ 0 w 5129938"/>
                <a:gd name="connsiteY18" fmla="*/ 495946 h 2645044"/>
                <a:gd name="connsiteX19" fmla="*/ 0 w 5129938"/>
                <a:gd name="connsiteY19" fmla="*/ 1043552 h 2645044"/>
                <a:gd name="connsiteX20" fmla="*/ 15498 w 5129938"/>
                <a:gd name="connsiteY20" fmla="*/ 1048718 h 264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29938" h="2645044">
                  <a:moveTo>
                    <a:pt x="15498" y="1048718"/>
                  </a:moveTo>
                  <a:lnTo>
                    <a:pt x="723254" y="1048718"/>
                  </a:lnTo>
                  <a:lnTo>
                    <a:pt x="723254" y="1110712"/>
                  </a:lnTo>
                  <a:lnTo>
                    <a:pt x="723254" y="2645044"/>
                  </a:lnTo>
                  <a:lnTo>
                    <a:pt x="966061" y="2645044"/>
                  </a:lnTo>
                  <a:lnTo>
                    <a:pt x="3399294" y="2645044"/>
                  </a:lnTo>
                  <a:lnTo>
                    <a:pt x="3399294" y="2314413"/>
                  </a:lnTo>
                  <a:lnTo>
                    <a:pt x="3399294" y="1839132"/>
                  </a:lnTo>
                  <a:lnTo>
                    <a:pt x="3492284" y="1839132"/>
                  </a:lnTo>
                  <a:lnTo>
                    <a:pt x="5129938" y="1839132"/>
                  </a:lnTo>
                  <a:lnTo>
                    <a:pt x="5129938" y="1513668"/>
                  </a:lnTo>
                  <a:lnTo>
                    <a:pt x="5129938" y="1095213"/>
                  </a:lnTo>
                  <a:lnTo>
                    <a:pt x="5047281" y="1095213"/>
                  </a:lnTo>
                  <a:lnTo>
                    <a:pt x="3636935" y="1095213"/>
                  </a:lnTo>
                  <a:lnTo>
                    <a:pt x="3636935" y="1022888"/>
                  </a:lnTo>
                  <a:lnTo>
                    <a:pt x="3636935" y="0"/>
                  </a:lnTo>
                  <a:lnTo>
                    <a:pt x="3487118" y="0"/>
                  </a:lnTo>
                  <a:lnTo>
                    <a:pt x="0" y="0"/>
                  </a:lnTo>
                  <a:lnTo>
                    <a:pt x="0" y="495946"/>
                  </a:lnTo>
                  <a:lnTo>
                    <a:pt x="0" y="1043552"/>
                  </a:lnTo>
                  <a:lnTo>
                    <a:pt x="15498" y="1048718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1FB596-47CC-9763-EA7C-87A7887B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419" y="3274864"/>
              <a:ext cx="2513065" cy="53573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A1D2789-85B5-EFB0-9C85-AEC2A725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419" y="2599947"/>
              <a:ext cx="2536246" cy="706502"/>
            </a:xfrm>
            <a:prstGeom prst="rect">
              <a:avLst/>
            </a:prstGeom>
          </p:spPr>
        </p:pic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70C3C5F8-5E06-33B3-CD88-1FE5FD9B1406}"/>
              </a:ext>
            </a:extLst>
          </p:cNvPr>
          <p:cNvSpPr/>
          <p:nvPr/>
        </p:nvSpPr>
        <p:spPr>
          <a:xfrm>
            <a:off x="9208268" y="3740119"/>
            <a:ext cx="1368384" cy="969898"/>
          </a:xfrm>
          <a:custGeom>
            <a:avLst/>
            <a:gdLst>
              <a:gd name="connsiteX0" fmla="*/ 701858 w 701858"/>
              <a:gd name="connsiteY0" fmla="*/ 221927 h 945827"/>
              <a:gd name="connsiteX1" fmla="*/ 3358 w 701858"/>
              <a:gd name="connsiteY1" fmla="*/ 44127 h 945827"/>
              <a:gd name="connsiteX2" fmla="*/ 485958 w 701858"/>
              <a:gd name="connsiteY2" fmla="*/ 945827 h 945827"/>
              <a:gd name="connsiteX0" fmla="*/ 699519 w 699519"/>
              <a:gd name="connsiteY0" fmla="*/ 221927 h 945827"/>
              <a:gd name="connsiteX1" fmla="*/ 1019 w 699519"/>
              <a:gd name="connsiteY1" fmla="*/ 44127 h 945827"/>
              <a:gd name="connsiteX2" fmla="*/ 483619 w 699519"/>
              <a:gd name="connsiteY2" fmla="*/ 945827 h 945827"/>
              <a:gd name="connsiteX0" fmla="*/ 700306 w 700306"/>
              <a:gd name="connsiteY0" fmla="*/ 221927 h 945827"/>
              <a:gd name="connsiteX1" fmla="*/ 1806 w 700306"/>
              <a:gd name="connsiteY1" fmla="*/ 44127 h 945827"/>
              <a:gd name="connsiteX2" fmla="*/ 484406 w 700306"/>
              <a:gd name="connsiteY2" fmla="*/ 945827 h 945827"/>
              <a:gd name="connsiteX0" fmla="*/ 699935 w 699935"/>
              <a:gd name="connsiteY0" fmla="*/ 221927 h 933127"/>
              <a:gd name="connsiteX1" fmla="*/ 1435 w 699935"/>
              <a:gd name="connsiteY1" fmla="*/ 44127 h 933127"/>
              <a:gd name="connsiteX2" fmla="*/ 623735 w 699935"/>
              <a:gd name="connsiteY2" fmla="*/ 933127 h 933127"/>
              <a:gd name="connsiteX0" fmla="*/ 799087 w 799087"/>
              <a:gd name="connsiteY0" fmla="*/ 199335 h 938077"/>
              <a:gd name="connsiteX1" fmla="*/ 1435 w 799087"/>
              <a:gd name="connsiteY1" fmla="*/ 49077 h 938077"/>
              <a:gd name="connsiteX2" fmla="*/ 623735 w 799087"/>
              <a:gd name="connsiteY2" fmla="*/ 938077 h 938077"/>
              <a:gd name="connsiteX0" fmla="*/ 799087 w 799087"/>
              <a:gd name="connsiteY0" fmla="*/ 180382 h 919124"/>
              <a:gd name="connsiteX1" fmla="*/ 1435 w 799087"/>
              <a:gd name="connsiteY1" fmla="*/ 30124 h 919124"/>
              <a:gd name="connsiteX2" fmla="*/ 623735 w 799087"/>
              <a:gd name="connsiteY2" fmla="*/ 919124 h 919124"/>
              <a:gd name="connsiteX0" fmla="*/ 1365801 w 1365801"/>
              <a:gd name="connsiteY0" fmla="*/ 236664 h 975406"/>
              <a:gd name="connsiteX1" fmla="*/ 780 w 1365801"/>
              <a:gd name="connsiteY1" fmla="*/ 25813 h 975406"/>
              <a:gd name="connsiteX2" fmla="*/ 1190449 w 1365801"/>
              <a:gd name="connsiteY2" fmla="*/ 975406 h 975406"/>
              <a:gd name="connsiteX0" fmla="*/ 1368248 w 1368248"/>
              <a:gd name="connsiteY0" fmla="*/ 236664 h 975406"/>
              <a:gd name="connsiteX1" fmla="*/ 3227 w 1368248"/>
              <a:gd name="connsiteY1" fmla="*/ 25813 h 975406"/>
              <a:gd name="connsiteX2" fmla="*/ 1053808 w 1368248"/>
              <a:gd name="connsiteY2" fmla="*/ 462816 h 975406"/>
              <a:gd name="connsiteX3" fmla="*/ 1192896 w 1368248"/>
              <a:gd name="connsiteY3" fmla="*/ 975406 h 975406"/>
              <a:gd name="connsiteX0" fmla="*/ 1368248 w 1368248"/>
              <a:gd name="connsiteY0" fmla="*/ 236664 h 975406"/>
              <a:gd name="connsiteX1" fmla="*/ 3227 w 1368248"/>
              <a:gd name="connsiteY1" fmla="*/ 25813 h 975406"/>
              <a:gd name="connsiteX2" fmla="*/ 1053808 w 1368248"/>
              <a:gd name="connsiteY2" fmla="*/ 462816 h 975406"/>
              <a:gd name="connsiteX3" fmla="*/ 1192896 w 1368248"/>
              <a:gd name="connsiteY3" fmla="*/ 975406 h 975406"/>
              <a:gd name="connsiteX0" fmla="*/ 1368248 w 1368248"/>
              <a:gd name="connsiteY0" fmla="*/ 236664 h 969898"/>
              <a:gd name="connsiteX1" fmla="*/ 3227 w 1368248"/>
              <a:gd name="connsiteY1" fmla="*/ 25813 h 969898"/>
              <a:gd name="connsiteX2" fmla="*/ 1053808 w 1368248"/>
              <a:gd name="connsiteY2" fmla="*/ 462816 h 969898"/>
              <a:gd name="connsiteX3" fmla="*/ 1165354 w 1368248"/>
              <a:gd name="connsiteY3" fmla="*/ 969898 h 969898"/>
              <a:gd name="connsiteX0" fmla="*/ 1368486 w 1368486"/>
              <a:gd name="connsiteY0" fmla="*/ 236664 h 969898"/>
              <a:gd name="connsiteX1" fmla="*/ 3465 w 1368486"/>
              <a:gd name="connsiteY1" fmla="*/ 25813 h 969898"/>
              <a:gd name="connsiteX2" fmla="*/ 987945 w 1368486"/>
              <a:gd name="connsiteY2" fmla="*/ 413240 h 969898"/>
              <a:gd name="connsiteX3" fmla="*/ 1165592 w 1368486"/>
              <a:gd name="connsiteY3" fmla="*/ 969898 h 969898"/>
              <a:gd name="connsiteX0" fmla="*/ 1368384 w 1368384"/>
              <a:gd name="connsiteY0" fmla="*/ 236664 h 969898"/>
              <a:gd name="connsiteX1" fmla="*/ 3363 w 1368384"/>
              <a:gd name="connsiteY1" fmla="*/ 25813 h 969898"/>
              <a:gd name="connsiteX2" fmla="*/ 1015385 w 1368384"/>
              <a:gd name="connsiteY2" fmla="*/ 418748 h 969898"/>
              <a:gd name="connsiteX3" fmla="*/ 1165490 w 1368384"/>
              <a:gd name="connsiteY3" fmla="*/ 969898 h 9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8384" h="969898">
                <a:moveTo>
                  <a:pt x="1368384" y="236664"/>
                </a:moveTo>
                <a:cubicBezTo>
                  <a:pt x="971024" y="247184"/>
                  <a:pt x="39346" y="-94837"/>
                  <a:pt x="3363" y="25813"/>
                </a:cubicBezTo>
                <a:cubicBezTo>
                  <a:pt x="-60979" y="71768"/>
                  <a:pt x="817107" y="260483"/>
                  <a:pt x="1015385" y="418748"/>
                </a:cubicBezTo>
                <a:cubicBezTo>
                  <a:pt x="1213663" y="577013"/>
                  <a:pt x="1179950" y="732985"/>
                  <a:pt x="1165490" y="969898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26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0903-8943-450B-8F84-CB2208DCC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95" y="260648"/>
            <a:ext cx="10503465" cy="1008112"/>
          </a:xfrm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Highlights of the work: HELAO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58" y="6327229"/>
            <a:ext cx="775342" cy="530771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4165166-30C1-20B8-8186-1432A5449AE0}"/>
              </a:ext>
            </a:extLst>
          </p:cNvPr>
          <p:cNvSpPr txBox="1">
            <a:spLocks/>
          </p:cNvSpPr>
          <p:nvPr/>
        </p:nvSpPr>
        <p:spPr>
          <a:xfrm>
            <a:off x="393271" y="1124744"/>
            <a:ext cx="11271348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/>
              <a:t>Say  HELAO    to autonomous labs!</a:t>
            </a:r>
            <a:endParaRPr lang="de-DE" i="1" dirty="0"/>
          </a:p>
        </p:txBody>
      </p:sp>
      <p:pic>
        <p:nvPicPr>
          <p:cNvPr id="23" name="image2.png">
            <a:extLst>
              <a:ext uri="{FF2B5EF4-FFF2-40B4-BE49-F238E27FC236}">
                <a16:creationId xmlns:a16="http://schemas.microsoft.com/office/drawing/2014/main" id="{7D4A5A6E-4D40-57E5-A57A-CBAEC4F805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74786" y="1328081"/>
            <a:ext cx="8640960" cy="4500001"/>
          </a:xfrm>
          <a:prstGeom prst="rect">
            <a:avLst/>
          </a:prstGeom>
          <a:ln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255F48F-6ED7-54CD-D6D5-E6746435C1F6}"/>
              </a:ext>
            </a:extLst>
          </p:cNvPr>
          <p:cNvSpPr/>
          <p:nvPr/>
        </p:nvSpPr>
        <p:spPr>
          <a:xfrm>
            <a:off x="0" y="627467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Enabling Modular Autonomous Feedback-Loops in Materials Science through Hierarchical Experimental Laboratory Automation and Orchestration, </a:t>
            </a:r>
            <a:r>
              <a:rPr lang="en-GB" sz="1100" i="1" dirty="0"/>
              <a:t>Advanced Interface Materials, F. Rahmanian et al., 2021, 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681397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46519EC9C3074AB134AC8B259A5493" ma:contentTypeVersion="0" ma:contentTypeDescription="Create a new document." ma:contentTypeScope="" ma:versionID="1014bb14ceb4f861a4c52522f1b5e32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480CCD-D077-4A56-B253-5FC1AB1497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D1135D-9FD7-40DC-BFDB-20DB6F99CA8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97C740E-9076-4198-BE5A-F25AD1C00F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7017</TotalTime>
  <Words>1062</Words>
  <Application>Microsoft Macintosh PowerPoint</Application>
  <PresentationFormat>Widescreen</PresentationFormat>
  <Paragraphs>125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Bahnschrift</vt:lpstr>
      <vt:lpstr>Calibri</vt:lpstr>
      <vt:lpstr>Calibri Light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Vels Hansen</dc:creator>
  <cp:lastModifiedBy>Stein, Helge Sören (IPC)</cp:lastModifiedBy>
  <cp:revision>412</cp:revision>
  <cp:lastPrinted>2022-03-18T08:06:50Z</cp:lastPrinted>
  <dcterms:created xsi:type="dcterms:W3CDTF">2020-08-18T10:11:52Z</dcterms:created>
  <dcterms:modified xsi:type="dcterms:W3CDTF">2022-04-20T12:36:33Z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0x010100DF46519EC9C3074AB134AC8B259A5493</vt:lpwstr>
  </property>
  <property fmtid="{D5CDD505-2E9C-101B-9397-08002B2CF9AE}" pid="3" name="_AdHocReviewCycleID">
    <vt:i4>-2111157097</vt:i4>
  </property>
  <property fmtid="{D5CDD505-2E9C-101B-9397-08002B2CF9AE}" pid="4" name="_NewReviewCycle">
    <vt:lpwstr/>
  </property>
  <property fmtid="{D5CDD505-2E9C-101B-9397-08002B2CF9AE}" pid="5" name="_EmailSubject">
    <vt:lpwstr>Preparation for BIG-MAP meeting next week</vt:lpwstr>
  </property>
  <property fmtid="{D5CDD505-2E9C-101B-9397-08002B2CF9AE}" pid="6" name="_AuthorEmail">
    <vt:lpwstr>Simon.Clark@sintef.no</vt:lpwstr>
  </property>
  <property fmtid="{D5CDD505-2E9C-101B-9397-08002B2CF9AE}" pid="7" name="_AuthorEmailDisplayName">
    <vt:lpwstr>Simon Clark</vt:lpwstr>
  </property>
</Properties>
</file>